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11"/>
  </p:handoutMasterIdLst>
  <p:sldIdLst>
    <p:sldId id="260" r:id="rId3"/>
    <p:sldId id="258" r:id="rId4"/>
    <p:sldId id="261" r:id="rId6"/>
    <p:sldId id="262" r:id="rId7"/>
    <p:sldId id="263" r:id="rId8"/>
    <p:sldId id="264" r:id="rId9"/>
    <p:sldId id="265" r:id="rId10"/>
  </p:sldIdLst>
  <p:sldSz cx="7559675" cy="10691495"/>
  <p:notesSz cx="6858000" cy="9144000"/>
  <p:embeddedFontLst>
    <p:embeddedFont>
      <p:font typeface="Montserrat ExtraBold" panose="00000900000000000000" charset="0"/>
      <p:bold r:id="rId15"/>
    </p:embeddedFont>
    <p:embeddedFont>
      <p:font typeface="汉仪汉黑W" panose="00020600040101010101" charset="-122"/>
      <p:regular r:id="rId16"/>
    </p:embeddedFont>
    <p:embeddedFont>
      <p:font typeface="庞门正道标题体" panose="02010600030101010101" charset="-122"/>
      <p:regular r:id="rId17"/>
    </p:embeddedFont>
    <p:embeddedFont>
      <p:font typeface="Montserrat Medium" panose="00000600000000000000" charset="0"/>
      <p:regular r:id="rId18"/>
    </p:embeddedFont>
    <p:embeddedFont>
      <p:font typeface="华文细黑" panose="02010600040101010101" charset="-122"/>
      <p:regular r:id="rId19"/>
    </p:embeddedFont>
    <p:embeddedFont>
      <p:font typeface="微软雅黑" panose="020B0503020204020204" charset="-122"/>
      <p:regular r:id="rId20"/>
    </p:embeddedFont>
    <p:embeddedFont>
      <p:font typeface="Calibri" panose="020F0502020204030204" charset="0"/>
      <p:regular r:id="rId21"/>
      <p:bold r:id="rId22"/>
      <p:italic r:id="rId23"/>
      <p:boldItalic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38" userDrawn="1">
          <p15:clr>
            <a:srgbClr val="A4A3A4"/>
          </p15:clr>
        </p15:guide>
        <p15:guide id="2" pos="23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127AE7"/>
    <a:srgbClr val="4798ED"/>
    <a:srgbClr val="FFFFFF"/>
    <a:srgbClr val="F0F0F0"/>
    <a:srgbClr val="E7E7E7"/>
    <a:srgbClr val="20C7FB"/>
    <a:srgbClr val="0767EA"/>
    <a:srgbClr val="1092F4"/>
    <a:srgbClr val="3D85C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3338"/>
        <p:guide pos="237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71.xml"/><Relationship Id="rId24" Type="http://schemas.openxmlformats.org/officeDocument/2006/relationships/font" Target="fonts/font10.fntdata"/><Relationship Id="rId23" Type="http://schemas.openxmlformats.org/officeDocument/2006/relationships/font" Target="fonts/font9.fntdata"/><Relationship Id="rId22" Type="http://schemas.openxmlformats.org/officeDocument/2006/relationships/font" Target="fonts/font8.fntdata"/><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handoutMaster" Target="handoutMasters/handout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7955" y="1143000"/>
            <a:ext cx="2182091"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F21F806-FA23-6A40-B16D-D1954D81B34F}"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743350" y="1425620"/>
            <a:ext cx="6076276" cy="4007452"/>
          </a:xfrm>
        </p:spPr>
        <p:txBody>
          <a:bodyPr lIns="90000" tIns="46800" rIns="90000" bIns="46800" anchor="b" anchorCtr="0">
            <a:normAutofit/>
          </a:bodyPr>
          <a:lstStyle>
            <a:lvl1pPr algn="ctr">
              <a:defRPr sz="496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743350" y="5550938"/>
            <a:ext cx="6076276" cy="2295585"/>
          </a:xfrm>
        </p:spPr>
        <p:txBody>
          <a:bodyPr lIns="90000" tIns="46800" rIns="90000" bIns="46800">
            <a:normAutofit/>
          </a:bodyPr>
          <a:lstStyle>
            <a:lvl1pPr marL="0" indent="0" algn="ctr">
              <a:lnSpc>
                <a:spcPct val="110000"/>
              </a:lnSpc>
              <a:buNone/>
              <a:defRPr sz="1985" spc="200"/>
            </a:lvl1pPr>
            <a:lvl2pPr marL="377825" indent="0" algn="ctr">
              <a:buNone/>
              <a:defRPr sz="1655"/>
            </a:lvl2pPr>
            <a:lvl3pPr marL="756285" indent="0" algn="ctr">
              <a:buNone/>
              <a:defRPr sz="1490"/>
            </a:lvl3pPr>
            <a:lvl4pPr marL="1134110" indent="0" algn="ctr">
              <a:buNone/>
              <a:defRPr sz="1325"/>
            </a:lvl4pPr>
            <a:lvl5pPr marL="1511935" indent="0" algn="ctr">
              <a:buNone/>
              <a:defRPr sz="1325"/>
            </a:lvl5pPr>
            <a:lvl6pPr marL="1889760" indent="0" algn="ctr">
              <a:buNone/>
              <a:defRPr sz="1325"/>
            </a:lvl6pPr>
            <a:lvl7pPr marL="2268220" indent="0" algn="ctr">
              <a:buNone/>
              <a:defRPr sz="1325"/>
            </a:lvl7pPr>
            <a:lvl8pPr marL="2646045" indent="0" algn="ctr">
              <a:buNone/>
              <a:defRPr sz="1325"/>
            </a:lvl8pPr>
            <a:lvl9pPr marL="3023870" indent="0" algn="ctr">
              <a:buNone/>
              <a:defRPr sz="1325"/>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377256" y="1206726"/>
            <a:ext cx="6804000" cy="854810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743350" y="3872748"/>
            <a:ext cx="6076276" cy="1588388"/>
          </a:xfrm>
        </p:spPr>
        <p:txBody>
          <a:bodyPr vert="horz" lIns="90000" tIns="46800" rIns="90000" bIns="46800" rtlCol="0" anchor="t" anchorCtr="0">
            <a:normAutofit/>
          </a:bodyPr>
          <a:lstStyle>
            <a:lvl1pPr algn="ctr">
              <a:defRPr sz="496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743350" y="5550938"/>
            <a:ext cx="6076276" cy="735261"/>
          </a:xfrm>
        </p:spPr>
        <p:txBody>
          <a:bodyPr lIns="90000" tIns="46800" rIns="90000" bIns="46800">
            <a:normAutofit/>
          </a:bodyPr>
          <a:lstStyle>
            <a:lvl1pPr algn="ctr">
              <a:lnSpc>
                <a:spcPct val="110000"/>
              </a:lnSpc>
              <a:buNone/>
              <a:defRPr sz="1985"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77256" y="948543"/>
            <a:ext cx="6801768" cy="1100085"/>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77256" y="2323649"/>
            <a:ext cx="6801768" cy="741996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234453" y="5999952"/>
            <a:ext cx="4817268" cy="1195500"/>
          </a:xfrm>
        </p:spPr>
        <p:txBody>
          <a:bodyPr lIns="90000" tIns="46800" rIns="90000" bIns="46800" anchor="b" anchorCtr="0">
            <a:normAutofit/>
          </a:bodyPr>
          <a:lstStyle>
            <a:lvl1pPr>
              <a:defRPr sz="364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234453" y="7195453"/>
            <a:ext cx="4817268" cy="1352655"/>
          </a:xfrm>
        </p:spPr>
        <p:txBody>
          <a:bodyPr lIns="90000" tIns="46800" rIns="90000" bIns="46800">
            <a:normAutofit/>
          </a:bodyPr>
          <a:lstStyle>
            <a:lvl1pPr marL="0" indent="0">
              <a:buNone/>
              <a:defRPr sz="1490">
                <a:solidFill>
                  <a:schemeClr val="tx1">
                    <a:lumMod val="65000"/>
                    <a:lumOff val="35000"/>
                  </a:schemeClr>
                </a:solidFill>
              </a:defRPr>
            </a:lvl1pPr>
            <a:lvl2pPr marL="377825" indent="0">
              <a:buNone/>
              <a:defRPr sz="1325">
                <a:solidFill>
                  <a:schemeClr val="tx1">
                    <a:tint val="75000"/>
                  </a:schemeClr>
                </a:solidFill>
              </a:defRPr>
            </a:lvl2pPr>
            <a:lvl3pPr marL="756285" indent="0">
              <a:buNone/>
              <a:defRPr sz="1325">
                <a:solidFill>
                  <a:schemeClr val="tx1">
                    <a:tint val="75000"/>
                  </a:schemeClr>
                </a:solidFill>
              </a:defRPr>
            </a:lvl3pPr>
            <a:lvl4pPr marL="1134110" indent="0">
              <a:buNone/>
              <a:defRPr sz="1325">
                <a:solidFill>
                  <a:schemeClr val="tx1">
                    <a:tint val="75000"/>
                  </a:schemeClr>
                </a:solidFill>
              </a:defRPr>
            </a:lvl4pPr>
            <a:lvl5pPr marL="1511935" indent="0">
              <a:buNone/>
              <a:defRPr sz="1325">
                <a:solidFill>
                  <a:schemeClr val="tx1">
                    <a:tint val="75000"/>
                  </a:schemeClr>
                </a:solidFill>
              </a:defRPr>
            </a:lvl5pPr>
            <a:lvl6pPr marL="1889760" indent="0">
              <a:buNone/>
              <a:defRPr sz="1325">
                <a:solidFill>
                  <a:schemeClr val="tx1">
                    <a:tint val="75000"/>
                  </a:schemeClr>
                </a:solidFill>
              </a:defRPr>
            </a:lvl6pPr>
            <a:lvl7pPr marL="2268220" indent="0">
              <a:buNone/>
              <a:defRPr sz="1325">
                <a:solidFill>
                  <a:schemeClr val="tx1">
                    <a:tint val="75000"/>
                  </a:schemeClr>
                </a:solidFill>
              </a:defRPr>
            </a:lvl7pPr>
            <a:lvl8pPr marL="2646045" indent="0">
              <a:buNone/>
              <a:defRPr sz="1325">
                <a:solidFill>
                  <a:schemeClr val="tx1">
                    <a:tint val="75000"/>
                  </a:schemeClr>
                </a:solidFill>
              </a:defRPr>
            </a:lvl8pPr>
            <a:lvl9pPr marL="3023870" indent="0">
              <a:buNone/>
              <a:defRPr sz="1325">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77256" y="948543"/>
            <a:ext cx="6801768" cy="1100085"/>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377256" y="2340487"/>
            <a:ext cx="3210024" cy="7403122"/>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3975697" y="2340487"/>
            <a:ext cx="3210024" cy="7403122"/>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77256" y="948543"/>
            <a:ext cx="6801768" cy="1100085"/>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377256" y="2228233"/>
            <a:ext cx="3312709" cy="594944"/>
          </a:xfrm>
        </p:spPr>
        <p:txBody>
          <a:bodyPr lIns="101600" tIns="38100" rIns="76200" bIns="38100" anchor="t" anchorCtr="0">
            <a:normAutofit/>
          </a:bodyPr>
          <a:lstStyle>
            <a:lvl1pPr marL="0" indent="0">
              <a:lnSpc>
                <a:spcPct val="100000"/>
              </a:lnSpc>
              <a:buNone/>
              <a:defRPr sz="1655" b="1" spc="200">
                <a:solidFill>
                  <a:schemeClr val="tx1">
                    <a:lumMod val="75000"/>
                    <a:lumOff val="25000"/>
                  </a:schemeClr>
                </a:solidFill>
              </a:defRPr>
            </a:lvl1pPr>
            <a:lvl2pPr marL="377825" indent="0">
              <a:buNone/>
              <a:defRPr sz="1655" b="1"/>
            </a:lvl2pPr>
            <a:lvl3pPr marL="756285" indent="0">
              <a:buNone/>
              <a:defRPr sz="1490" b="1"/>
            </a:lvl3pPr>
            <a:lvl4pPr marL="1134110" indent="0">
              <a:buNone/>
              <a:defRPr sz="1325" b="1"/>
            </a:lvl4pPr>
            <a:lvl5pPr marL="1511935" indent="0">
              <a:buNone/>
              <a:defRPr sz="1325" b="1"/>
            </a:lvl5pPr>
            <a:lvl6pPr marL="1889760" indent="0">
              <a:buNone/>
              <a:defRPr sz="1325" b="1"/>
            </a:lvl6pPr>
            <a:lvl7pPr marL="2268220" indent="0">
              <a:buNone/>
              <a:defRPr sz="1325" b="1"/>
            </a:lvl7pPr>
            <a:lvl8pPr marL="2646045" indent="0">
              <a:buNone/>
              <a:defRPr sz="1325" b="1"/>
            </a:lvl8pPr>
            <a:lvl9pPr marL="3023870" indent="0">
              <a:buNone/>
              <a:defRPr sz="1325"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377256" y="2890529"/>
            <a:ext cx="3312709" cy="685308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3866656" y="2216585"/>
            <a:ext cx="3312709" cy="594944"/>
          </a:xfrm>
        </p:spPr>
        <p:txBody>
          <a:bodyPr vert="horz" lIns="101600" tIns="38100" rIns="76200" bIns="38100" rtlCol="0" anchor="t" anchorCtr="0">
            <a:normAutofit/>
          </a:bodyPr>
          <a:lstStyle>
            <a:lvl1pPr marL="0" indent="0">
              <a:lnSpc>
                <a:spcPct val="100000"/>
              </a:lnSpc>
              <a:buNone/>
              <a:defRPr sz="1655" b="1" spc="200">
                <a:solidFill>
                  <a:schemeClr val="tx1">
                    <a:lumMod val="75000"/>
                    <a:lumOff val="25000"/>
                  </a:schemeClr>
                </a:solidFill>
              </a:defRPr>
            </a:lvl1pPr>
            <a:lvl2pPr marL="377825" indent="0">
              <a:buNone/>
              <a:defRPr sz="1655" b="1"/>
            </a:lvl2pPr>
            <a:lvl3pPr marL="756285" indent="0">
              <a:buNone/>
              <a:defRPr sz="1490" b="1"/>
            </a:lvl3pPr>
            <a:lvl4pPr marL="1134110" indent="0">
              <a:buNone/>
              <a:defRPr sz="1325" b="1"/>
            </a:lvl4pPr>
            <a:lvl5pPr marL="1511935" indent="0">
              <a:buNone/>
              <a:defRPr sz="1325" b="1"/>
            </a:lvl5pPr>
            <a:lvl6pPr marL="1889760" indent="0">
              <a:buNone/>
              <a:defRPr sz="1325" b="1"/>
            </a:lvl6pPr>
            <a:lvl7pPr marL="2268220" indent="0">
              <a:buNone/>
              <a:defRPr sz="1325" b="1"/>
            </a:lvl7pPr>
            <a:lvl8pPr marL="2646045" indent="0">
              <a:buNone/>
              <a:defRPr sz="1325" b="1"/>
            </a:lvl8pPr>
            <a:lvl9pPr marL="3023870" indent="0">
              <a:buNone/>
              <a:defRPr sz="1325"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3866656" y="2890529"/>
            <a:ext cx="3312709" cy="685308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77256" y="948543"/>
            <a:ext cx="6801768" cy="1100085"/>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377256" y="2424677"/>
            <a:ext cx="3244920" cy="7184227"/>
          </a:xfrm>
        </p:spPr>
        <p:txBody>
          <a:bodyPr vert="horz" lIns="90000" tIns="46800" rIns="90000" bIns="46800" rtlCol="0">
            <a:normAutofit/>
          </a:bodyPr>
          <a:lstStyle>
            <a:lvl1pPr>
              <a:buNone/>
              <a:defRPr sz="1325"/>
            </a:lvl1pPr>
          </a:lstStyle>
          <a:p>
            <a:pPr lvl="0"/>
            <a:endParaRPr lang="zh-CN" altLang="en-US"/>
          </a:p>
        </p:txBody>
      </p:sp>
      <p:sp>
        <p:nvSpPr>
          <p:cNvPr id="4" name="文本占位符 3"/>
          <p:cNvSpPr>
            <a:spLocks noGrp="1"/>
          </p:cNvSpPr>
          <p:nvPr>
            <p:ph type="body" sz="half" idx="2"/>
            <p:custDataLst>
              <p:tags r:id="rId3"/>
            </p:custDataLst>
          </p:nvPr>
        </p:nvSpPr>
        <p:spPr>
          <a:xfrm>
            <a:off x="3937748" y="2424677"/>
            <a:ext cx="3241276" cy="7184227"/>
          </a:xfrm>
        </p:spPr>
        <p:txBody>
          <a:bodyPr vert="horz" lIns="90000" tIns="46800" rIns="90000" bIns="46800" rtlCol="0">
            <a:normAutofit/>
          </a:bodyPr>
          <a:lstStyle>
            <a:lvl1pPr>
              <a:buNone/>
              <a:defRPr sz="1325"/>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6346382" y="1425620"/>
            <a:ext cx="647362" cy="7840911"/>
          </a:xfrm>
        </p:spPr>
        <p:txBody>
          <a:bodyPr vert="eaVert" lIns="90000" tIns="46800" rIns="90000" bIns="46800" rtlCol="0" anchor="ctr" anchorCtr="0">
            <a:normAutofit/>
          </a:bodyPr>
          <a:lstStyle>
            <a:lvl1pPr>
              <a:buNone/>
              <a:defRPr sz="2315"/>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567000" y="1425620"/>
            <a:ext cx="5685626" cy="7840911"/>
          </a:xfrm>
        </p:spPr>
        <p:txBody>
          <a:bodyPr vert="eaVert" lIns="46800" tIns="46800" rIns="46800" bIns="46800"/>
          <a:lstStyle>
            <a:lvl1pPr marL="189230" indent="-189230">
              <a:spcAft>
                <a:spcPts val="1000"/>
              </a:spcAft>
              <a:defRPr spc="300"/>
            </a:lvl1pPr>
            <a:lvl2pPr marL="567055" indent="-189230">
              <a:defRPr spc="300"/>
            </a:lvl2pPr>
            <a:lvl3pPr marL="944880" indent="-189230">
              <a:defRPr spc="300"/>
            </a:lvl3pPr>
            <a:lvl4pPr marL="1322705" indent="-189230">
              <a:defRPr spc="300"/>
            </a:lvl4pPr>
            <a:lvl5pPr marL="1701165" indent="-18923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377256" y="948543"/>
            <a:ext cx="6801768" cy="1100085"/>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377256" y="2323649"/>
            <a:ext cx="6801768" cy="741996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379488" y="9844637"/>
            <a:ext cx="1674213" cy="493916"/>
          </a:xfrm>
          <a:prstGeom prst="rect">
            <a:avLst/>
          </a:prstGeom>
        </p:spPr>
        <p:txBody>
          <a:bodyPr vert="horz" lIns="91440" tIns="45720" rIns="91440" bIns="45720" rtlCol="0" anchor="ctr">
            <a:normAutofit/>
          </a:bodyPr>
          <a:lstStyle>
            <a:lvl1pPr algn="l">
              <a:defRPr sz="825"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2552244" y="9844637"/>
            <a:ext cx="2455512" cy="493916"/>
          </a:xfrm>
          <a:prstGeom prst="rect">
            <a:avLst/>
          </a:prstGeom>
        </p:spPr>
        <p:txBody>
          <a:bodyPr vert="horz" lIns="91440" tIns="45720" rIns="91440" bIns="45720" rtlCol="0" anchor="ctr">
            <a:normAutofit/>
          </a:bodyPr>
          <a:lstStyle>
            <a:lvl1pPr algn="ctr">
              <a:defRPr sz="825"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5504811" y="9844637"/>
            <a:ext cx="1674213" cy="493916"/>
          </a:xfrm>
          <a:prstGeom prst="rect">
            <a:avLst/>
          </a:prstGeom>
        </p:spPr>
        <p:txBody>
          <a:bodyPr vert="horz" lIns="91440" tIns="45720" rIns="91440" bIns="45720" rtlCol="0" anchor="ctr">
            <a:normAutofit/>
          </a:bodyPr>
          <a:lstStyle>
            <a:lvl1pPr algn="r">
              <a:defRPr sz="825"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56285" rtl="0" eaLnBrk="1" fontAlgn="auto" latinLnBrk="0" hangingPunct="1">
        <a:lnSpc>
          <a:spcPct val="100000"/>
        </a:lnSpc>
        <a:spcBef>
          <a:spcPct val="0"/>
        </a:spcBef>
        <a:buNone/>
        <a:defRPr sz="2975" b="0" u="none" strike="noStrike" kern="1200" cap="none" spc="300" normalizeH="0" baseline="0">
          <a:solidFill>
            <a:schemeClr val="tx1">
              <a:lumMod val="85000"/>
              <a:lumOff val="15000"/>
            </a:schemeClr>
          </a:solidFill>
          <a:uFillTx/>
          <a:latin typeface="+mj-lt"/>
          <a:ea typeface="+mj-ea"/>
          <a:cs typeface="+mj-cs"/>
        </a:defRPr>
      </a:lvl1pPr>
    </p:titleStyle>
    <p:bodyStyle>
      <a:lvl1pPr marL="189230" indent="-189230" algn="l" defTabSz="756285" rtl="0" eaLnBrk="1" fontAlgn="auto" latinLnBrk="0" hangingPunct="1">
        <a:lnSpc>
          <a:spcPct val="130000"/>
        </a:lnSpc>
        <a:spcBef>
          <a:spcPts val="0"/>
        </a:spcBef>
        <a:spcAft>
          <a:spcPts val="1000"/>
        </a:spcAft>
        <a:buFont typeface="Arial" panose="020B0604020202020204" pitchFamily="34" charset="0"/>
        <a:buChar char="●"/>
        <a:defRPr sz="1490" u="none" strike="noStrike" kern="1200" cap="none" spc="150" normalizeH="0" baseline="0">
          <a:solidFill>
            <a:schemeClr val="tx1">
              <a:lumMod val="65000"/>
              <a:lumOff val="35000"/>
            </a:schemeClr>
          </a:solidFill>
          <a:uFillTx/>
          <a:latin typeface="+mn-lt"/>
          <a:ea typeface="+mn-ea"/>
          <a:cs typeface="+mn-cs"/>
        </a:defRPr>
      </a:lvl1pPr>
      <a:lvl2pPr marL="567055" indent="-189230" algn="l" defTabSz="756285" rtl="0" eaLnBrk="1" fontAlgn="auto" latinLnBrk="0" hangingPunct="1">
        <a:lnSpc>
          <a:spcPct val="120000"/>
        </a:lnSpc>
        <a:spcBef>
          <a:spcPts val="0"/>
        </a:spcBef>
        <a:spcAft>
          <a:spcPts val="600"/>
        </a:spcAft>
        <a:buFont typeface="Arial" panose="020B0604020202020204" pitchFamily="34" charset="0"/>
        <a:buChar char="●"/>
        <a:tabLst>
          <a:tab pos="1330960" algn="l"/>
          <a:tab pos="1330960" algn="l"/>
          <a:tab pos="1330960" algn="l"/>
          <a:tab pos="1330960" algn="l"/>
        </a:tabLst>
        <a:defRPr sz="1325" u="none" strike="noStrike" kern="1200" cap="none" spc="150" normalizeH="0" baseline="0">
          <a:solidFill>
            <a:schemeClr val="tx1">
              <a:lumMod val="65000"/>
              <a:lumOff val="35000"/>
            </a:schemeClr>
          </a:solidFill>
          <a:uFillTx/>
          <a:latin typeface="+mn-lt"/>
          <a:ea typeface="+mn-ea"/>
          <a:cs typeface="+mn-cs"/>
        </a:defRPr>
      </a:lvl2pPr>
      <a:lvl3pPr marL="944880" indent="-189230" algn="l" defTabSz="756285" rtl="0" eaLnBrk="1" fontAlgn="auto" latinLnBrk="0" hangingPunct="1">
        <a:lnSpc>
          <a:spcPct val="120000"/>
        </a:lnSpc>
        <a:spcBef>
          <a:spcPts val="0"/>
        </a:spcBef>
        <a:spcAft>
          <a:spcPts val="600"/>
        </a:spcAft>
        <a:buFont typeface="Arial" panose="020B0604020202020204" pitchFamily="34" charset="0"/>
        <a:buChar char="●"/>
        <a:defRPr sz="1325" u="none" strike="noStrike" kern="1200" cap="none" spc="150" normalizeH="0" baseline="0">
          <a:solidFill>
            <a:schemeClr val="tx1">
              <a:lumMod val="65000"/>
              <a:lumOff val="35000"/>
            </a:schemeClr>
          </a:solidFill>
          <a:uFillTx/>
          <a:latin typeface="+mn-lt"/>
          <a:ea typeface="+mn-ea"/>
          <a:cs typeface="+mn-cs"/>
        </a:defRPr>
      </a:lvl3pPr>
      <a:lvl4pPr marL="1322705" indent="-189230" algn="l" defTabSz="756285" rtl="0" eaLnBrk="1" fontAlgn="auto" latinLnBrk="0" hangingPunct="1">
        <a:lnSpc>
          <a:spcPct val="120000"/>
        </a:lnSpc>
        <a:spcBef>
          <a:spcPts val="0"/>
        </a:spcBef>
        <a:spcAft>
          <a:spcPts val="300"/>
        </a:spcAft>
        <a:buFont typeface="Wingdings" panose="05000000000000000000" charset="0"/>
        <a:buChar char=""/>
        <a:defRPr sz="1155" u="none" strike="noStrike" kern="1200" cap="none" spc="150" normalizeH="0" baseline="0">
          <a:solidFill>
            <a:schemeClr val="tx1">
              <a:lumMod val="65000"/>
              <a:lumOff val="35000"/>
            </a:schemeClr>
          </a:solidFill>
          <a:uFillTx/>
          <a:latin typeface="+mn-lt"/>
          <a:ea typeface="+mn-ea"/>
          <a:cs typeface="+mn-cs"/>
        </a:defRPr>
      </a:lvl4pPr>
      <a:lvl5pPr marL="1701165" indent="-189230" algn="l" defTabSz="756285" rtl="0" eaLnBrk="1" fontAlgn="auto" latinLnBrk="0" hangingPunct="1">
        <a:lnSpc>
          <a:spcPct val="120000"/>
        </a:lnSpc>
        <a:spcBef>
          <a:spcPts val="0"/>
        </a:spcBef>
        <a:spcAft>
          <a:spcPts val="300"/>
        </a:spcAft>
        <a:buFont typeface="Arial" panose="020B0604020202020204" pitchFamily="34" charset="0"/>
        <a:buChar char="•"/>
        <a:defRPr sz="1155" u="none" strike="noStrike" kern="1200" cap="none" spc="150" normalizeH="0" baseline="0">
          <a:solidFill>
            <a:schemeClr val="tx1">
              <a:lumMod val="65000"/>
              <a:lumOff val="35000"/>
            </a:schemeClr>
          </a:solidFill>
          <a:uFillTx/>
          <a:latin typeface="+mn-lt"/>
          <a:ea typeface="+mn-ea"/>
          <a:cs typeface="+mn-cs"/>
        </a:defRPr>
      </a:lvl5pPr>
      <a:lvl6pPr marL="2078990"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6pPr>
      <a:lvl7pPr marL="245681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7pPr>
      <a:lvl8pPr marL="283527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8pPr>
      <a:lvl9pPr marL="3213100"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9pPr>
    </p:bodyStyle>
    <p:otherStyle>
      <a:defPPr>
        <a:defRPr lang="zh-CN"/>
      </a:defPPr>
      <a:lvl1pPr marL="0" algn="l" defTabSz="756285" rtl="0" eaLnBrk="1" latinLnBrk="0" hangingPunct="1">
        <a:defRPr sz="1490" kern="1200">
          <a:solidFill>
            <a:schemeClr val="tx1"/>
          </a:solidFill>
          <a:latin typeface="+mn-lt"/>
          <a:ea typeface="+mn-ea"/>
          <a:cs typeface="+mn-cs"/>
        </a:defRPr>
      </a:lvl1pPr>
      <a:lvl2pPr marL="377825" algn="l" defTabSz="756285" rtl="0" eaLnBrk="1" latinLnBrk="0" hangingPunct="1">
        <a:defRPr sz="1490" kern="1200">
          <a:solidFill>
            <a:schemeClr val="tx1"/>
          </a:solidFill>
          <a:latin typeface="+mn-lt"/>
          <a:ea typeface="+mn-ea"/>
          <a:cs typeface="+mn-cs"/>
        </a:defRPr>
      </a:lvl2pPr>
      <a:lvl3pPr marL="756285" algn="l" defTabSz="756285" rtl="0" eaLnBrk="1" latinLnBrk="0" hangingPunct="1">
        <a:defRPr sz="1490" kern="1200">
          <a:solidFill>
            <a:schemeClr val="tx1"/>
          </a:solidFill>
          <a:latin typeface="+mn-lt"/>
          <a:ea typeface="+mn-ea"/>
          <a:cs typeface="+mn-cs"/>
        </a:defRPr>
      </a:lvl3pPr>
      <a:lvl4pPr marL="1134110" algn="l" defTabSz="756285" rtl="0" eaLnBrk="1" latinLnBrk="0" hangingPunct="1">
        <a:defRPr sz="1490" kern="1200">
          <a:solidFill>
            <a:schemeClr val="tx1"/>
          </a:solidFill>
          <a:latin typeface="+mn-lt"/>
          <a:ea typeface="+mn-ea"/>
          <a:cs typeface="+mn-cs"/>
        </a:defRPr>
      </a:lvl4pPr>
      <a:lvl5pPr marL="1511935" algn="l" defTabSz="756285" rtl="0" eaLnBrk="1" latinLnBrk="0" hangingPunct="1">
        <a:defRPr sz="1490" kern="1200">
          <a:solidFill>
            <a:schemeClr val="tx1"/>
          </a:solidFill>
          <a:latin typeface="+mn-lt"/>
          <a:ea typeface="+mn-ea"/>
          <a:cs typeface="+mn-cs"/>
        </a:defRPr>
      </a:lvl5pPr>
      <a:lvl6pPr marL="1889760" algn="l" defTabSz="756285" rtl="0" eaLnBrk="1" latinLnBrk="0" hangingPunct="1">
        <a:defRPr sz="1490" kern="1200">
          <a:solidFill>
            <a:schemeClr val="tx1"/>
          </a:solidFill>
          <a:latin typeface="+mn-lt"/>
          <a:ea typeface="+mn-ea"/>
          <a:cs typeface="+mn-cs"/>
        </a:defRPr>
      </a:lvl6pPr>
      <a:lvl7pPr marL="2268220" algn="l" defTabSz="756285" rtl="0" eaLnBrk="1" latinLnBrk="0" hangingPunct="1">
        <a:defRPr sz="1490" kern="1200">
          <a:solidFill>
            <a:schemeClr val="tx1"/>
          </a:solidFill>
          <a:latin typeface="+mn-lt"/>
          <a:ea typeface="+mn-ea"/>
          <a:cs typeface="+mn-cs"/>
        </a:defRPr>
      </a:lvl7pPr>
      <a:lvl8pPr marL="2646045" algn="l" defTabSz="756285" rtl="0" eaLnBrk="1" latinLnBrk="0" hangingPunct="1">
        <a:defRPr sz="1490" kern="1200">
          <a:solidFill>
            <a:schemeClr val="tx1"/>
          </a:solidFill>
          <a:latin typeface="+mn-lt"/>
          <a:ea typeface="+mn-ea"/>
          <a:cs typeface="+mn-cs"/>
        </a:defRPr>
      </a:lvl8pPr>
      <a:lvl9pPr marL="3023870" algn="l" defTabSz="756285" rtl="0" eaLnBrk="1" latinLnBrk="0" hangingPunct="1">
        <a:defRPr sz="14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3.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tags" Target="../tags/tag64.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tags" Target="../tags/tag66.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tags" Target="../tags/tag67.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tags" Target="../tags/tag69.xml"/><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tags" Target="../tags/tag70.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7" Type="http://schemas.openxmlformats.org/officeDocument/2006/relationships/notesSlide" Target="../notesSlides/notesSlide5.xml"/><Relationship Id="rId16" Type="http://schemas.openxmlformats.org/officeDocument/2006/relationships/slideLayout" Target="../slideLayouts/slideLayout1.xml"/><Relationship Id="rId15" Type="http://schemas.openxmlformats.org/officeDocument/2006/relationships/image" Target="../media/image5.png"/><Relationship Id="rId14" Type="http://schemas.openxmlformats.org/officeDocument/2006/relationships/image" Target="../media/image17.png"/><Relationship Id="rId13" Type="http://schemas.openxmlformats.org/officeDocument/2006/relationships/image" Target="../media/image16.png"/><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image" Target="../media/image20.jpeg"/><Relationship Id="rId2" Type="http://schemas.microsoft.com/office/2007/relationships/hdphoto" Target="../media/image19.wdp"/><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435" y="0"/>
            <a:ext cx="7640955" cy="10763885"/>
          </a:xfrm>
          <a:prstGeom prst="rect">
            <a:avLst/>
          </a:prstGeom>
          <a:gradFill>
            <a:gsLst>
              <a:gs pos="0">
                <a:srgbClr val="20C7FB"/>
              </a:gs>
              <a:gs pos="100000">
                <a:srgbClr val="0767EA"/>
              </a:gs>
            </a:gsLst>
            <a:lin ang="27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https://photo-static-api.fotomore.com/creative/vcg/400/new/VCG41N1357911162.jpg" descr="化工厂鸟瞰图"/>
          <p:cNvPicPr>
            <a:picLocks noChangeAspect="1"/>
          </p:cNvPicPr>
          <p:nvPr/>
        </p:nvPicPr>
        <p:blipFill>
          <a:blip r:embed="rId1"/>
          <a:stretch>
            <a:fillRect/>
          </a:stretch>
        </p:blipFill>
        <p:spPr>
          <a:xfrm>
            <a:off x="344170" y="4052570"/>
            <a:ext cx="6871335" cy="4966335"/>
          </a:xfrm>
          <a:prstGeom prst="roundRect">
            <a:avLst>
              <a:gd name="adj" fmla="val 10548"/>
            </a:avLst>
          </a:prstGeom>
        </p:spPr>
      </p:pic>
      <p:grpSp>
        <p:nvGrpSpPr>
          <p:cNvPr id="12" name="组合 11"/>
          <p:cNvGrpSpPr/>
          <p:nvPr/>
        </p:nvGrpSpPr>
        <p:grpSpPr>
          <a:xfrm>
            <a:off x="344172" y="2948305"/>
            <a:ext cx="3776109" cy="462915"/>
            <a:chOff x="738" y="6380"/>
            <a:chExt cx="5963" cy="729"/>
          </a:xfrm>
        </p:grpSpPr>
        <p:sp>
          <p:nvSpPr>
            <p:cNvPr id="14" name="矩形: 圆角 21"/>
            <p:cNvSpPr/>
            <p:nvPr/>
          </p:nvSpPr>
          <p:spPr>
            <a:xfrm>
              <a:off x="778" y="6380"/>
              <a:ext cx="5923" cy="7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738" y="6438"/>
              <a:ext cx="5963" cy="628"/>
            </a:xfrm>
            <a:prstGeom prst="rect">
              <a:avLst/>
            </a:prstGeom>
            <a:noFill/>
          </p:spPr>
          <p:txBody>
            <a:bodyPr wrap="square" rtlCol="0">
              <a:spAutoFit/>
            </a:bodyPr>
            <a:p>
              <a:pPr algn="ctr"/>
              <a:r>
                <a:rPr lang="en-US" altLang="zh-CN" sz="2000" dirty="0">
                  <a:gradFill>
                    <a:gsLst>
                      <a:gs pos="0">
                        <a:srgbClr val="008DF6"/>
                      </a:gs>
                      <a:gs pos="100000">
                        <a:srgbClr val="00B0F0"/>
                      </a:gs>
                    </a:gsLst>
                    <a:lin ang="5400000" scaled="1"/>
                  </a:gradFill>
                  <a:latin typeface="Montserrat ExtraBold" panose="00000900000000000000" charset="0"/>
                  <a:ea typeface="汉仪汉黑W" panose="00020600040101010101" charset="-122"/>
                  <a:cs typeface="Montserrat ExtraBold" panose="00000900000000000000" charset="0"/>
                </a:rPr>
                <a:t>GP-AP3000AX-FS Series</a:t>
              </a:r>
              <a:endParaRPr lang="en-US" altLang="zh-CN" sz="2000" dirty="0">
                <a:gradFill>
                  <a:gsLst>
                    <a:gs pos="0">
                      <a:srgbClr val="008DF6"/>
                    </a:gs>
                    <a:gs pos="100000">
                      <a:srgbClr val="00B0F0"/>
                    </a:gs>
                  </a:gsLst>
                  <a:lin ang="5400000" scaled="1"/>
                </a:gradFill>
                <a:latin typeface="Montserrat ExtraBold" panose="00000900000000000000" charset="0"/>
                <a:ea typeface="汉仪汉黑W" panose="00020600040101010101" charset="-122"/>
                <a:cs typeface="Montserrat ExtraBold" panose="00000900000000000000" charset="0"/>
              </a:endParaRPr>
            </a:p>
          </p:txBody>
        </p:sp>
      </p:grpSp>
      <p:sp>
        <p:nvSpPr>
          <p:cNvPr id="3" name="椭圆 2"/>
          <p:cNvSpPr/>
          <p:nvPr/>
        </p:nvSpPr>
        <p:spPr>
          <a:xfrm>
            <a:off x="2535555" y="4333240"/>
            <a:ext cx="4680000" cy="4680000"/>
          </a:xfrm>
          <a:prstGeom prst="ellipse">
            <a:avLst/>
          </a:prstGeom>
          <a:solidFill>
            <a:schemeClr val="bg1">
              <a:alpha val="4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椭圆 5"/>
          <p:cNvSpPr/>
          <p:nvPr/>
        </p:nvSpPr>
        <p:spPr>
          <a:xfrm>
            <a:off x="3075940" y="4873625"/>
            <a:ext cx="3600000" cy="3600000"/>
          </a:xfrm>
          <a:prstGeom prst="ellipse">
            <a:avLst/>
          </a:prstGeom>
          <a:solidFill>
            <a:schemeClr val="bg1">
              <a:alpha val="54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2" name="图片 21" descr="www.gpsenke.com"/>
          <p:cNvPicPr>
            <a:picLocks noChangeAspect="1"/>
          </p:cNvPicPr>
          <p:nvPr/>
        </p:nvPicPr>
        <p:blipFill>
          <a:blip r:embed="rId2"/>
          <a:stretch>
            <a:fillRect/>
          </a:stretch>
        </p:blipFill>
        <p:spPr>
          <a:xfrm>
            <a:off x="6581140" y="9729470"/>
            <a:ext cx="765810" cy="765810"/>
          </a:xfrm>
          <a:prstGeom prst="rect">
            <a:avLst/>
          </a:prstGeom>
        </p:spPr>
      </p:pic>
      <p:sp>
        <p:nvSpPr>
          <p:cNvPr id="4" name="文本框 3"/>
          <p:cNvSpPr txBox="1"/>
          <p:nvPr/>
        </p:nvSpPr>
        <p:spPr>
          <a:xfrm>
            <a:off x="369570" y="1558925"/>
            <a:ext cx="7173595" cy="1303020"/>
          </a:xfrm>
          <a:prstGeom prst="rect">
            <a:avLst/>
          </a:prstGeom>
          <a:noFill/>
        </p:spPr>
        <p:txBody>
          <a:bodyPr wrap="square" rtlCol="0">
            <a:noAutofit/>
          </a:bodyPr>
          <a:p>
            <a:pPr algn="l"/>
            <a:r>
              <a:rPr lang="en-US" altLang="zh-CN" sz="3600" spc="300" dirty="0">
                <a:solidFill>
                  <a:schemeClr val="bg1"/>
                </a:solidFill>
                <a:latin typeface="Montserrat ExtraBold" panose="00000900000000000000" charset="0"/>
                <a:ea typeface="庞门正道标题体" panose="02010600030101010101" charset="-122"/>
                <a:cs typeface="Montserrat ExtraBold" panose="00000900000000000000" charset="0"/>
                <a:sym typeface="+mn-ea"/>
              </a:rPr>
              <a:t>Industrial Access Point</a:t>
            </a:r>
            <a:endParaRPr lang="en-US" altLang="zh-CN" sz="3600" spc="300" dirty="0">
              <a:solidFill>
                <a:schemeClr val="bg1"/>
              </a:solidFill>
              <a:latin typeface="Montserrat ExtraBold" panose="00000900000000000000" charset="0"/>
              <a:ea typeface="庞门正道标题体" panose="02010600030101010101" charset="-122"/>
              <a:cs typeface="Montserrat ExtraBold" panose="00000900000000000000" charset="0"/>
              <a:sym typeface="+mn-ea"/>
            </a:endParaRPr>
          </a:p>
          <a:p>
            <a:pPr algn="l"/>
            <a:r>
              <a:rPr lang="en-US" altLang="zh-CN" sz="3600" spc="300" dirty="0">
                <a:solidFill>
                  <a:schemeClr val="bg1"/>
                </a:solidFill>
                <a:latin typeface="Montserrat ExtraBold" panose="00000900000000000000" charset="0"/>
                <a:ea typeface="庞门正道标题体" panose="02010600030101010101" charset="-122"/>
                <a:cs typeface="Montserrat ExtraBold" panose="00000900000000000000" charset="0"/>
                <a:sym typeface="+mn-ea"/>
              </a:rPr>
              <a:t>2975Mbps</a:t>
            </a:r>
            <a:r>
              <a:rPr lang="en-US" altLang="zh-CN" sz="800" spc="300" dirty="0">
                <a:solidFill>
                  <a:schemeClr val="bg1"/>
                </a:solidFill>
                <a:latin typeface="Montserrat ExtraBold" panose="00000900000000000000" charset="0"/>
                <a:ea typeface="庞门正道标题体" panose="02010600030101010101" charset="-122"/>
                <a:cs typeface="Montserrat ExtraBold" panose="00000900000000000000" charset="0"/>
                <a:sym typeface="+mn-ea"/>
              </a:rPr>
              <a:t>  </a:t>
            </a:r>
            <a:r>
              <a:rPr lang="en-US" altLang="zh-CN" sz="3600" spc="300" dirty="0">
                <a:solidFill>
                  <a:schemeClr val="bg1"/>
                </a:solidFill>
                <a:latin typeface="Montserrat ExtraBold" panose="00000900000000000000" charset="0"/>
                <a:ea typeface="庞门正道标题体" panose="02010600030101010101" charset="-122"/>
                <a:cs typeface="Montserrat ExtraBold" panose="00000900000000000000" charset="0"/>
                <a:sym typeface="+mn-ea"/>
              </a:rPr>
              <a:t>Dual-Band</a:t>
            </a:r>
            <a:endParaRPr lang="en-US" altLang="zh-CN" sz="3600" spc="300" dirty="0">
              <a:solidFill>
                <a:schemeClr val="bg1"/>
              </a:solidFill>
              <a:latin typeface="Montserrat ExtraBold" panose="00000900000000000000" charset="0"/>
              <a:ea typeface="庞门正道标题体" panose="02010600030101010101" charset="-122"/>
              <a:cs typeface="Montserrat ExtraBold" panose="00000900000000000000" charset="0"/>
              <a:sym typeface="+mn-ea"/>
            </a:endParaRPr>
          </a:p>
        </p:txBody>
      </p:sp>
      <p:sp>
        <p:nvSpPr>
          <p:cNvPr id="5" name="文本框 4"/>
          <p:cNvSpPr txBox="1"/>
          <p:nvPr/>
        </p:nvSpPr>
        <p:spPr>
          <a:xfrm>
            <a:off x="-17780" y="9977120"/>
            <a:ext cx="7560945" cy="460375"/>
          </a:xfrm>
          <a:prstGeom prst="rect">
            <a:avLst/>
          </a:prstGeom>
          <a:noFill/>
        </p:spPr>
        <p:txBody>
          <a:bodyPr wrap="square" rtlCol="0">
            <a:spAutoFit/>
          </a:bodyPr>
          <a:p>
            <a:pPr algn="ctr"/>
            <a:r>
              <a:rPr kumimoji="1" lang="en-US" altLang="zh-CN" sz="1200" b="1" dirty="0">
                <a:solidFill>
                  <a:schemeClr val="bg1"/>
                </a:solidFill>
                <a:latin typeface="Montserrat Medium" panose="00000600000000000000" charset="0"/>
                <a:cs typeface="Montserrat Medium" panose="00000600000000000000" charset="0"/>
              </a:rPr>
              <a:t>INDUSTRIAL NETWORK SOLUTION SPECIALIST   </a:t>
            </a:r>
            <a:endParaRPr kumimoji="1" lang="en-US" altLang="zh-CN" sz="1200" b="1" dirty="0">
              <a:solidFill>
                <a:schemeClr val="bg1"/>
              </a:solidFill>
              <a:latin typeface="Montserrat Medium" panose="00000600000000000000" charset="0"/>
              <a:cs typeface="Montserrat Medium" panose="00000600000000000000" charset="0"/>
            </a:endParaRPr>
          </a:p>
          <a:p>
            <a:pPr algn="ctr"/>
            <a:r>
              <a:rPr kumimoji="1" lang="en-US" altLang="zh-CN" sz="1200" b="1" dirty="0">
                <a:solidFill>
                  <a:schemeClr val="bg1"/>
                </a:solidFill>
                <a:latin typeface="Montserrat Medium" panose="00000600000000000000" charset="0"/>
                <a:cs typeface="Montserrat Medium" panose="00000600000000000000" charset="0"/>
              </a:rPr>
              <a:t>WWW.GPSENKE.COM</a:t>
            </a:r>
            <a:endParaRPr kumimoji="1" lang="en-US" altLang="zh-CN" sz="1200" b="1" dirty="0">
              <a:solidFill>
                <a:schemeClr val="bg1"/>
              </a:solidFill>
              <a:latin typeface="Montserrat Medium" panose="00000600000000000000" charset="0"/>
              <a:cs typeface="Montserrat Medium" panose="00000600000000000000" charset="0"/>
            </a:endParaRPr>
          </a:p>
        </p:txBody>
      </p:sp>
      <p:pic>
        <p:nvPicPr>
          <p:cNvPr id="7" name="图片 6" descr="GP-AP3000-AX-4天线AP-2"/>
          <p:cNvPicPr>
            <a:picLocks noChangeAspect="1"/>
          </p:cNvPicPr>
          <p:nvPr/>
        </p:nvPicPr>
        <p:blipFill>
          <a:blip r:embed="rId3"/>
          <a:stretch>
            <a:fillRect/>
          </a:stretch>
        </p:blipFill>
        <p:spPr>
          <a:xfrm>
            <a:off x="3006090" y="4908550"/>
            <a:ext cx="3654425" cy="3654425"/>
          </a:xfrm>
          <a:prstGeom prst="rect">
            <a:avLst/>
          </a:prstGeom>
          <a:effectLst>
            <a:outerShdw blurRad="63500" sx="102000" sy="102000" algn="ctr" rotWithShape="0">
              <a:prstClr val="black">
                <a:alpha val="40000"/>
              </a:prstClr>
            </a:outerShdw>
          </a:effectLst>
        </p:spPr>
      </p:pic>
      <p:pic>
        <p:nvPicPr>
          <p:cNvPr id="8" name="图片 7" descr="白拼合全白-中英文光普森科-竖版-转曲logo"/>
          <p:cNvPicPr>
            <a:picLocks noChangeAspect="1"/>
          </p:cNvPicPr>
          <p:nvPr/>
        </p:nvPicPr>
        <p:blipFill>
          <a:blip r:embed="rId4"/>
          <a:srcRect r="7767"/>
          <a:stretch>
            <a:fillRect/>
          </a:stretch>
        </p:blipFill>
        <p:spPr>
          <a:xfrm>
            <a:off x="217805" y="175895"/>
            <a:ext cx="1650365" cy="617220"/>
          </a:xfrm>
          <a:prstGeom prst="rect">
            <a:avLst/>
          </a:prstGeom>
        </p:spPr>
      </p:pic>
    </p:spTree>
    <p:custDataLst>
      <p:tags r:id="rId5"/>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51000" y="1016566"/>
            <a:ext cx="3285093" cy="415294"/>
            <a:chOff x="6644975" y="2386888"/>
            <a:chExt cx="3070861" cy="415410"/>
          </a:xfrm>
        </p:grpSpPr>
        <p:sp>
          <p:nvSpPr>
            <p:cNvPr id="5" name="文本框 4"/>
            <p:cNvSpPr txBox="1"/>
            <p:nvPr/>
          </p:nvSpPr>
          <p:spPr>
            <a:xfrm>
              <a:off x="6644975" y="2386888"/>
              <a:ext cx="3001816" cy="398891"/>
            </a:xfrm>
            <a:prstGeom prst="rect">
              <a:avLst/>
            </a:prstGeom>
            <a:noFill/>
          </p:spPr>
          <p:txBody>
            <a:bodyPr wrap="square" rtlCol="0">
              <a:spAutoFit/>
            </a:bodyPr>
            <a:lstStyle/>
            <a:p>
              <a:r>
                <a:rPr lang="en-US" altLang="zh-CN" sz="2000" b="1" spc="300" dirty="0">
                  <a:solidFill>
                    <a:srgbClr val="000000"/>
                  </a:solidFill>
                  <a:latin typeface="Montserrat Medium" panose="00000600000000000000" charset="0"/>
                  <a:ea typeface="华文细黑" panose="02010600040101010101" charset="-122"/>
                  <a:cs typeface="Montserrat Medium" panose="00000600000000000000" charset="0"/>
                </a:rPr>
                <a:t>Introduction</a:t>
              </a:r>
              <a:endParaRPr lang="en-US" altLang="zh-CN" sz="2000" b="1" spc="300" dirty="0">
                <a:solidFill>
                  <a:srgbClr val="000000"/>
                </a:solidFill>
                <a:latin typeface="Montserrat Medium" panose="00000600000000000000" charset="0"/>
                <a:ea typeface="华文细黑" panose="02010600040101010101" charset="-122"/>
                <a:cs typeface="Montserrat Medium" panose="00000600000000000000" charset="0"/>
              </a:endParaRPr>
            </a:p>
          </p:txBody>
        </p:sp>
        <p:cxnSp>
          <p:nvCxnSpPr>
            <p:cNvPr id="7" name="直接连接符 48"/>
            <p:cNvCxnSpPr/>
            <p:nvPr/>
          </p:nvCxnSpPr>
          <p:spPr>
            <a:xfrm flipH="1">
              <a:off x="6644975" y="2802298"/>
              <a:ext cx="3070861" cy="0"/>
            </a:xfrm>
            <a:prstGeom prst="line">
              <a:avLst/>
            </a:prstGeom>
            <a:ln w="12700" cap="rnd">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11" name="矩形: 圆角 19"/>
          <p:cNvSpPr/>
          <p:nvPr/>
        </p:nvSpPr>
        <p:spPr>
          <a:xfrm>
            <a:off x="353060" y="1675765"/>
            <a:ext cx="6846570" cy="3321050"/>
          </a:xfrm>
          <a:prstGeom prst="roundRect">
            <a:avLst/>
          </a:prstGeom>
          <a:solidFill>
            <a:schemeClr val="bg1">
              <a:lumMod val="95000"/>
            </a:schemeClr>
          </a:solidFill>
          <a:ln>
            <a:noFill/>
          </a:ln>
        </p:spPr>
        <p:txBody>
          <a:bodyPr wrap="none" lIns="45720" tIns="22860" rIns="45720" bIns="22860" anchor="ctr"/>
          <a:p>
            <a:pPr algn="ctr"/>
            <a:endParaRPr lang="zh-CN" altLang="en-US" sz="2400" dirty="0">
              <a:latin typeface="PingFang SC Light" panose="020B0300000000000000" pitchFamily="34" charset="-122"/>
              <a:ea typeface="PingFang SC Light" panose="020B0300000000000000" pitchFamily="34" charset="-122"/>
              <a:cs typeface="+mn-ea"/>
            </a:endParaRPr>
          </a:p>
        </p:txBody>
      </p:sp>
      <p:sp>
        <p:nvSpPr>
          <p:cNvPr id="9" name="文本框 8"/>
          <p:cNvSpPr txBox="1"/>
          <p:nvPr/>
        </p:nvSpPr>
        <p:spPr>
          <a:xfrm>
            <a:off x="539115" y="1762760"/>
            <a:ext cx="6483350" cy="3336925"/>
          </a:xfrm>
          <a:prstGeom prst="rect">
            <a:avLst/>
          </a:prstGeom>
          <a:noFill/>
        </p:spPr>
        <p:txBody>
          <a:bodyPr wrap="square" rtlCol="0">
            <a:noAutofit/>
          </a:bodyPr>
          <a:p>
            <a:pPr hangingPunct="0">
              <a:lnSpc>
                <a:spcPct val="160000"/>
              </a:lnSpc>
            </a:pPr>
            <a:r>
              <a:rPr lang="en-US" altLang="zh-CN" sz="1400" dirty="0">
                <a:solidFill>
                  <a:schemeClr val="tx1">
                    <a:lumMod val="75000"/>
                    <a:lumOff val="25000"/>
                  </a:schemeClr>
                </a:solidFill>
                <a:latin typeface="Montserrat Medium" panose="00000600000000000000" charset="0"/>
                <a:ea typeface="PingFang SC Light" panose="020B0300000000000000" pitchFamily="34" charset="-122"/>
                <a:cs typeface="Montserrat Medium" panose="00000600000000000000" charset="0"/>
                <a:sym typeface="+mn-lt"/>
              </a:rPr>
              <a:t> </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lang="zh-CN" alt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GP-AP3000AX-FS </a:t>
            </a: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Series </a:t>
            </a:r>
            <a:r>
              <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is a high-performance, high-speed dual-band wireless industrial outdoor access point</a:t>
            </a: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It</a:t>
            </a:r>
            <a:r>
              <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used Qualcomm chipset and </a:t>
            </a:r>
            <a:r>
              <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supports 802.11 b / g / n / ac /ax</a:t>
            </a: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a:t>
            </a:r>
            <a:r>
              <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the speed up to 2975M. It designed and integrated with OFDMA, UL, MU-MIMO, 1024QAM and etc</a:t>
            </a: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technical.</a:t>
            </a:r>
            <a:endPar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hangingPunct="0">
              <a:lnSpc>
                <a:spcPct val="160000"/>
              </a:lnSpc>
            </a:pPr>
            <a:r>
              <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GP-AP3000AX-FS Series compliant with IP67 waterproof and dustproof standards and approvals covering operating temperature, power input voltage, surge, ESD, and vibration. It can be widely used in wireless network coverage in industrial outdoor places such as oil&amp;gas，Mining industry, Chemical Refinery factory, intelligent warehousing, automation factory, underground pipe gallery, school, park, scenic spot, amusement park and etc.</a:t>
            </a:r>
            <a:endPar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p:txBody>
      </p:sp>
      <p:grpSp>
        <p:nvGrpSpPr>
          <p:cNvPr id="87" name="组合 86"/>
          <p:cNvGrpSpPr/>
          <p:nvPr/>
        </p:nvGrpSpPr>
        <p:grpSpPr>
          <a:xfrm rot="0">
            <a:off x="351000" y="5455855"/>
            <a:ext cx="3185795" cy="415290"/>
            <a:chOff x="6530041" y="2386856"/>
            <a:chExt cx="3185795" cy="415442"/>
          </a:xfrm>
        </p:grpSpPr>
        <p:sp>
          <p:nvSpPr>
            <p:cNvPr id="89" name="文本框 88"/>
            <p:cNvSpPr txBox="1"/>
            <p:nvPr/>
          </p:nvSpPr>
          <p:spPr>
            <a:xfrm>
              <a:off x="6530041" y="2386856"/>
              <a:ext cx="3001816" cy="398926"/>
            </a:xfrm>
            <a:prstGeom prst="rect">
              <a:avLst/>
            </a:prstGeom>
            <a:noFill/>
          </p:spPr>
          <p:txBody>
            <a:bodyPr wrap="square" rtlCol="0">
              <a:spAutoFit/>
            </a:bodyPr>
            <a:p>
              <a:r>
                <a:rPr lang="en-US" altLang="zh-CN" sz="2000" b="1" spc="300" dirty="0">
                  <a:solidFill>
                    <a:srgbClr val="000000"/>
                  </a:solidFill>
                  <a:latin typeface="Montserrat Medium" panose="00000600000000000000" charset="0"/>
                  <a:ea typeface="华文细黑" panose="02010600040101010101" charset="-122"/>
                  <a:cs typeface="Montserrat Medium" panose="00000600000000000000" charset="0"/>
                </a:rPr>
                <a:t>Main Feature</a:t>
              </a:r>
              <a:endParaRPr lang="en-US" altLang="zh-CN" sz="2000" b="1" spc="300" dirty="0">
                <a:solidFill>
                  <a:srgbClr val="000000"/>
                </a:solidFill>
                <a:latin typeface="Montserrat Medium" panose="00000600000000000000" charset="0"/>
                <a:ea typeface="华文细黑" panose="02010600040101010101" charset="-122"/>
                <a:cs typeface="Montserrat Medium" panose="00000600000000000000" charset="0"/>
              </a:endParaRPr>
            </a:p>
          </p:txBody>
        </p:sp>
        <p:cxnSp>
          <p:nvCxnSpPr>
            <p:cNvPr id="90" name="直接连接符 48"/>
            <p:cNvCxnSpPr/>
            <p:nvPr/>
          </p:nvCxnSpPr>
          <p:spPr>
            <a:xfrm flipH="1">
              <a:off x="6644975" y="2802298"/>
              <a:ext cx="3070861" cy="0"/>
            </a:xfrm>
            <a:prstGeom prst="line">
              <a:avLst/>
            </a:prstGeom>
            <a:ln w="12700" cap="rnd">
              <a:solidFill>
                <a:srgbClr val="F2F2F2"/>
              </a:solidFill>
            </a:ln>
          </p:spPr>
          <p:style>
            <a:lnRef idx="1">
              <a:schemeClr val="accent1"/>
            </a:lnRef>
            <a:fillRef idx="0">
              <a:schemeClr val="accent1"/>
            </a:fillRef>
            <a:effectRef idx="0">
              <a:schemeClr val="accent1"/>
            </a:effectRef>
            <a:fontRef idx="minor">
              <a:schemeClr val="tx1"/>
            </a:fontRef>
          </p:style>
        </p:cxnSp>
      </p:grpSp>
      <p:sp>
        <p:nvSpPr>
          <p:cNvPr id="34" name="矩形 33"/>
          <p:cNvSpPr/>
          <p:nvPr/>
        </p:nvSpPr>
        <p:spPr>
          <a:xfrm>
            <a:off x="-8093" y="10038607"/>
            <a:ext cx="6710400" cy="298876"/>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38" name="矩形 37"/>
          <p:cNvSpPr/>
          <p:nvPr/>
        </p:nvSpPr>
        <p:spPr>
          <a:xfrm>
            <a:off x="6742267" y="10038607"/>
            <a:ext cx="825499" cy="298876"/>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42" name="燕尾形 41"/>
          <p:cNvSpPr/>
          <p:nvPr/>
        </p:nvSpPr>
        <p:spPr>
          <a:xfrm rot="10800000">
            <a:off x="6914828"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3" name="燕尾形 42"/>
          <p:cNvSpPr/>
          <p:nvPr/>
        </p:nvSpPr>
        <p:spPr>
          <a:xfrm>
            <a:off x="7285417"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6" name="文本框 45"/>
          <p:cNvSpPr txBox="1"/>
          <p:nvPr/>
        </p:nvSpPr>
        <p:spPr>
          <a:xfrm>
            <a:off x="4826635" y="10062210"/>
            <a:ext cx="1872615" cy="275590"/>
          </a:xfrm>
          <a:prstGeom prst="rect">
            <a:avLst/>
          </a:prstGeom>
          <a:noFill/>
        </p:spPr>
        <p:txBody>
          <a:bodyPr wrap="square" rtlCol="0">
            <a:spAutoFit/>
          </a:bodyPr>
          <a:p>
            <a:r>
              <a:rPr lang="en-US" altLang="zh-CN" sz="1200">
                <a:solidFill>
                  <a:schemeClr val="bg1"/>
                </a:solidFill>
              </a:rPr>
              <a:t>WWW.GPSENKE.COM</a:t>
            </a:r>
            <a:endParaRPr lang="en-US" altLang="zh-CN" sz="1200">
              <a:solidFill>
                <a:schemeClr val="bg1"/>
              </a:solidFill>
            </a:endParaRPr>
          </a:p>
        </p:txBody>
      </p:sp>
      <p:sp>
        <p:nvSpPr>
          <p:cNvPr id="101" name="文本框 100"/>
          <p:cNvSpPr txBox="1"/>
          <p:nvPr>
            <p:custDataLst>
              <p:tags r:id="rId1"/>
            </p:custDataLst>
          </p:nvPr>
        </p:nvSpPr>
        <p:spPr>
          <a:xfrm>
            <a:off x="353060" y="6032500"/>
            <a:ext cx="6728460" cy="3806825"/>
          </a:xfrm>
          <a:prstGeom prst="rect">
            <a:avLst/>
          </a:prstGeom>
          <a:noFill/>
        </p:spPr>
        <p:txBody>
          <a:bodyPr wrap="square" rtlCol="0">
            <a:noAutofit/>
          </a:bodyPr>
          <a:p>
            <a:pPr marL="171450" indent="-171450" hangingPunct="0">
              <a:lnSpc>
                <a:spcPct val="160000"/>
              </a:lnSpc>
              <a:buClr>
                <a:srgbClr val="0070C0"/>
              </a:buClr>
              <a:buSzPct val="100000"/>
              <a:buFont typeface="Wingdings" panose="05000000000000000000" charset="0"/>
              <a:buChar char="l"/>
            </a:pP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a:t>
            </a:r>
            <a:r>
              <a:rPr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802.11 b / g / n / ac </a:t>
            </a: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Standard</a:t>
            </a:r>
            <a:endPar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802.11 ax Standard and 4-Streams 2975Mbps Speed </a:t>
            </a:r>
            <a:endPar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Easy Mesh </a:t>
            </a: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Function</a:t>
            </a:r>
            <a:endPar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AP </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FAT and AP FIT Switching</a:t>
            </a:r>
            <a:endPar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4</a:t>
            </a:r>
            <a:r>
              <a:rPr lang="zh-CN" alt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4 MU-MIMO</a:t>
            </a:r>
            <a:endParaRPr 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BSS Color and TWT </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Technical</a:t>
            </a:r>
            <a:endPar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a:t>
            </a:r>
            <a:r>
              <a:rPr lang="zh-CN" alt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Open System</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lang="zh-CN" alt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Shared Key</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lang="zh-CN" alt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WPA</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lang="zh-CN" alt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WPA-PSK</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lang="zh-CN" alt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WPA2-Enterprise</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 </a:t>
            </a:r>
            <a:r>
              <a:rPr lang="zh-CN" altLang="en-US"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WPA2-PSK</a:t>
            </a:r>
            <a:endPar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Gigabit SFP Port </a:t>
            </a:r>
            <a:endPar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Gigabit RJ45 Ethernet </a:t>
            </a:r>
            <a:endPar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IEEE 802.3 af &amp; at PoE Power Supply </a:t>
            </a:r>
            <a:endPar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Diversified Access Authentication </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Methods</a:t>
            </a:r>
            <a:endPar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endParaRPr>
          </a:p>
          <a:p>
            <a:pPr marL="171450" indent="-171450" hangingPunct="0">
              <a:lnSpc>
                <a:spcPct val="160000"/>
              </a:lnSpc>
              <a:buClr>
                <a:srgbClr val="0070C0"/>
              </a:buClr>
              <a:buSzPct val="100000"/>
              <a:buFont typeface="Wingdings" panose="05000000000000000000" charset="0"/>
              <a:buChar char="l"/>
            </a:pP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Support IP67 Protection-</a:t>
            </a:r>
            <a:r>
              <a:rPr lang="en-US" altLang="zh-CN" sz="1200" dirty="0">
                <a:solidFill>
                  <a:schemeClr val="tx1">
                    <a:lumMod val="75000"/>
                    <a:lumOff val="25000"/>
                  </a:schemeClr>
                </a:solidFill>
                <a:latin typeface="Montserrat Medium" panose="00000600000000000000" charset="0"/>
                <a:ea typeface="华文细黑" panose="02010600040101010101" charset="-122"/>
                <a:cs typeface="Montserrat Medium" panose="00000600000000000000" charset="0"/>
                <a:sym typeface="+mn-lt"/>
              </a:rPr>
              <a:t>Level</a:t>
            </a:r>
            <a:endParaRPr lang="zh-CN" altLang="en-US" sz="1200" dirty="0">
              <a:solidFill>
                <a:schemeClr val="tx1">
                  <a:lumMod val="75000"/>
                  <a:lumOff val="25000"/>
                </a:schemeClr>
              </a:solidFill>
              <a:latin typeface="华文细黑" panose="02010600040101010101" charset="-122"/>
              <a:ea typeface="华文细黑" panose="02010600040101010101" charset="-122"/>
              <a:cs typeface="华文细黑" panose="02010600040101010101" charset="-122"/>
              <a:sym typeface="+mn-lt"/>
            </a:endParaRPr>
          </a:p>
        </p:txBody>
      </p:sp>
      <p:sp>
        <p:nvSpPr>
          <p:cNvPr id="2" name="文本框 1"/>
          <p:cNvSpPr txBox="1"/>
          <p:nvPr/>
        </p:nvSpPr>
        <p:spPr>
          <a:xfrm>
            <a:off x="1491615" y="155575"/>
            <a:ext cx="3446145" cy="229870"/>
          </a:xfrm>
          <a:prstGeom prst="rect">
            <a:avLst/>
          </a:prstGeom>
          <a:noFill/>
        </p:spPr>
        <p:txBody>
          <a:bodyPr wrap="square" rtlCol="0">
            <a:spAutoFit/>
          </a:bodyPr>
          <a:p>
            <a:r>
              <a:rPr kumimoji="1" lang="en-US" altLang="zh-CN" sz="900" dirty="0">
                <a:solidFill>
                  <a:schemeClr val="tx1">
                    <a:lumMod val="75000"/>
                    <a:lumOff val="25000"/>
                  </a:schemeClr>
                </a:solidFill>
                <a:latin typeface="+mn-ea"/>
              </a:rPr>
              <a:t>INDUSTRIAL NETWORK SOLUTION SPEC</a:t>
            </a:r>
            <a:r>
              <a:rPr kumimoji="1" lang="en-US" altLang="zh-CN" sz="900" dirty="0">
                <a:solidFill>
                  <a:schemeClr val="tx1">
                    <a:lumMod val="75000"/>
                    <a:lumOff val="25000"/>
                  </a:schemeClr>
                </a:solidFill>
                <a:latin typeface="+mn-ea"/>
              </a:rPr>
              <a:t>IALIST</a:t>
            </a:r>
            <a:endParaRPr kumimoji="1" lang="en-US" altLang="zh-CN" sz="900" dirty="0">
              <a:solidFill>
                <a:schemeClr val="tx1">
                  <a:lumMod val="75000"/>
                  <a:lumOff val="25000"/>
                </a:schemeClr>
              </a:solidFill>
              <a:latin typeface="+mn-ea"/>
            </a:endParaRPr>
          </a:p>
        </p:txBody>
      </p:sp>
      <p:cxnSp>
        <p:nvCxnSpPr>
          <p:cNvPr id="3" name="直线连接符 10"/>
          <p:cNvCxnSpPr/>
          <p:nvPr/>
        </p:nvCxnSpPr>
        <p:spPr>
          <a:xfrm>
            <a:off x="1481455" y="198415"/>
            <a:ext cx="0" cy="142875"/>
          </a:xfrm>
          <a:prstGeom prst="line">
            <a:avLst/>
          </a:prstGeom>
        </p:spPr>
        <p:style>
          <a:lnRef idx="1">
            <a:schemeClr val="dk1"/>
          </a:lnRef>
          <a:fillRef idx="0">
            <a:schemeClr val="dk1"/>
          </a:fillRef>
          <a:effectRef idx="0">
            <a:schemeClr val="dk1"/>
          </a:effectRef>
          <a:fontRef idx="minor">
            <a:schemeClr val="tx1"/>
          </a:fontRef>
        </p:style>
      </p:cxnSp>
      <p:sp>
        <p:nvSpPr>
          <p:cNvPr id="6" name="矩形 5"/>
          <p:cNvSpPr/>
          <p:nvPr/>
        </p:nvSpPr>
        <p:spPr>
          <a:xfrm>
            <a:off x="0" y="0"/>
            <a:ext cx="136800" cy="446400"/>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8" name="矩形 7"/>
          <p:cNvSpPr/>
          <p:nvPr/>
        </p:nvSpPr>
        <p:spPr>
          <a:xfrm>
            <a:off x="0" y="471315"/>
            <a:ext cx="136800" cy="194400"/>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10" name="object 3"/>
          <p:cNvSpPr/>
          <p:nvPr/>
        </p:nvSpPr>
        <p:spPr>
          <a:xfrm>
            <a:off x="1400175" y="434975"/>
            <a:ext cx="6156000" cy="36000"/>
          </a:xfrm>
          <a:custGeom>
            <a:avLst/>
            <a:gdLst/>
            <a:ahLst/>
            <a:cxnLst/>
            <a:rect l="l" t="t" r="r" b="b"/>
            <a:pathLst>
              <a:path w="7559675" h="142240">
                <a:moveTo>
                  <a:pt x="0" y="0"/>
                </a:moveTo>
                <a:lnTo>
                  <a:pt x="7559675" y="0"/>
                </a:lnTo>
                <a:lnTo>
                  <a:pt x="7559675" y="141732"/>
                </a:lnTo>
                <a:lnTo>
                  <a:pt x="0" y="141732"/>
                </a:lnTo>
                <a:lnTo>
                  <a:pt x="0" y="0"/>
                </a:lnTo>
                <a:close/>
              </a:path>
            </a:pathLst>
          </a:custGeom>
          <a:solidFill>
            <a:srgbClr val="127AE7"/>
          </a:solidFill>
        </p:spPr>
        <p:txBody>
          <a:bodyPr wrap="square" lIns="0" tIns="0" rIns="0" bIns="0" rtlCol="0"/>
          <a:p/>
        </p:txBody>
      </p:sp>
      <p:pic>
        <p:nvPicPr>
          <p:cNvPr id="12" name="图片 11" descr="拼合-中英文光普森科logo"/>
          <p:cNvPicPr>
            <a:picLocks noChangeAspect="1"/>
          </p:cNvPicPr>
          <p:nvPr/>
        </p:nvPicPr>
        <p:blipFill>
          <a:blip r:embed="rId2"/>
          <a:srcRect r="11149"/>
          <a:stretch>
            <a:fillRect/>
          </a:stretch>
        </p:blipFill>
        <p:spPr>
          <a:xfrm>
            <a:off x="138430" y="145415"/>
            <a:ext cx="1167130" cy="408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bldLst>
      <p:bldP spid="1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8093" y="10038607"/>
            <a:ext cx="6710400" cy="298876"/>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38" name="矩形 37"/>
          <p:cNvSpPr/>
          <p:nvPr/>
        </p:nvSpPr>
        <p:spPr>
          <a:xfrm>
            <a:off x="6742267" y="10038607"/>
            <a:ext cx="825499" cy="298876"/>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42" name="燕尾形 41"/>
          <p:cNvSpPr/>
          <p:nvPr/>
        </p:nvSpPr>
        <p:spPr>
          <a:xfrm rot="10800000">
            <a:off x="6914828"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3" name="燕尾形 42"/>
          <p:cNvSpPr/>
          <p:nvPr/>
        </p:nvSpPr>
        <p:spPr>
          <a:xfrm>
            <a:off x="7285417"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6" name="文本框 45"/>
          <p:cNvSpPr txBox="1"/>
          <p:nvPr/>
        </p:nvSpPr>
        <p:spPr>
          <a:xfrm>
            <a:off x="4826635" y="10062210"/>
            <a:ext cx="1872615" cy="275590"/>
          </a:xfrm>
          <a:prstGeom prst="rect">
            <a:avLst/>
          </a:prstGeom>
          <a:noFill/>
        </p:spPr>
        <p:txBody>
          <a:bodyPr wrap="square" rtlCol="0">
            <a:spAutoFit/>
          </a:bodyPr>
          <a:p>
            <a:r>
              <a:rPr lang="en-US" altLang="zh-CN" sz="1200">
                <a:solidFill>
                  <a:schemeClr val="bg1"/>
                </a:solidFill>
              </a:rPr>
              <a:t>WWW.GPSENKE.COM</a:t>
            </a:r>
            <a:endParaRPr lang="en-US" altLang="zh-CN" sz="1200">
              <a:solidFill>
                <a:schemeClr val="bg1"/>
              </a:solidFill>
            </a:endParaRPr>
          </a:p>
        </p:txBody>
      </p:sp>
      <p:graphicFrame>
        <p:nvGraphicFramePr>
          <p:cNvPr id="6" name="表格 5"/>
          <p:cNvGraphicFramePr/>
          <p:nvPr>
            <p:custDataLst>
              <p:tags r:id="rId1"/>
            </p:custDataLst>
          </p:nvPr>
        </p:nvGraphicFramePr>
        <p:xfrm>
          <a:off x="351155" y="854075"/>
          <a:ext cx="6852285" cy="8890200"/>
        </p:xfrm>
        <a:graphic>
          <a:graphicData uri="http://schemas.openxmlformats.org/drawingml/2006/table">
            <a:tbl>
              <a:tblPr firstRow="1" bandRow="1">
                <a:tableStyleId>{F5AB1C69-6EDB-4FF4-983F-18BD219EF322}</a:tableStyleId>
              </a:tblPr>
              <a:tblGrid>
                <a:gridCol w="1108710"/>
                <a:gridCol w="2499995"/>
                <a:gridCol w="1633855"/>
                <a:gridCol w="1609725"/>
              </a:tblGrid>
              <a:tr h="432000">
                <a:tc gridSpan="4">
                  <a:txBody>
                    <a:bodyPr/>
                    <a:p>
                      <a:pPr algn="ctr">
                        <a:buNone/>
                      </a:pPr>
                      <a:r>
                        <a:rPr lang="en-US" altLang="zh-CN">
                          <a:solidFill>
                            <a:schemeClr val="bg1"/>
                          </a:solidFill>
                          <a:latin typeface="Montserrat Medium" panose="00000600000000000000" charset="0"/>
                          <a:cs typeface="Montserrat Medium" panose="00000600000000000000" charset="0"/>
                        </a:rPr>
                        <a:t>Software Parameter</a:t>
                      </a:r>
                      <a:endParaRPr lang="en-US" altLang="zh-CN">
                        <a:solidFill>
                          <a:schemeClr val="bg1"/>
                        </a:solidFill>
                        <a:latin typeface="Montserrat Medium" panose="00000600000000000000" charset="0"/>
                        <a:cs typeface="Montserrat Medium" panose="00000600000000000000" charset="0"/>
                      </a:endParaRPr>
                    </a:p>
                  </a:txBody>
                  <a:tcPr anchor="ctr" anchorCtr="0">
                    <a:solidFill>
                      <a:srgbClr val="0070C0"/>
                    </a:solidFill>
                  </a:tcPr>
                </a:tc>
                <a:tc hMerge="1">
                  <a:tcPr/>
                </a:tc>
                <a:tc hMerge="1">
                  <a:tcPr/>
                </a:tc>
                <a:tc hMerge="1">
                  <a:tcPr>
                    <a:solidFill>
                      <a:srgbClr val="3D85CC"/>
                    </a:solidFill>
                  </a:tcPr>
                </a:tc>
              </a:tr>
              <a:tr h="290830">
                <a:tc rowSpan="19">
                  <a:txBody>
                    <a:bodyPr/>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WLAN</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微软雅黑" panose="020B0503020204020204" charset="-122"/>
                        </a:rPr>
                        <a:t>Frequency Band</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2.4GHz</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5GHz</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Channel Bonding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40MHz</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160MHz</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9146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MU-MIMO</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OFDMA</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146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TWT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2400Mbps(PHY)</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NA</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575Mbps(PHY)</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NA</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A-MPDU</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MLD</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MRC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146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STBC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LDPC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MAX Virtual AP</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Single Band-- Support 16 Virtual AP</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anchor="ctr" anchorCtr="0"/>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Max Access Users</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1024 </a:t>
                      </a:r>
                      <a:r>
                        <a:rPr lang="en-US" sz="1000" b="0">
                          <a:solidFill>
                            <a:srgbClr val="000000"/>
                          </a:solidFill>
                          <a:latin typeface="Montserrat Medium" panose="00000600000000000000" charset="0"/>
                          <a:ea typeface="华文细黑" panose="02010600040101010101" charset="-122"/>
                          <a:cs typeface="Montserrat Medium" panose="00000600000000000000" charset="0"/>
                        </a:rPr>
                        <a:t>( Influenced by </a:t>
                      </a:r>
                      <a:r>
                        <a:rPr lang="en-US" sz="1000" b="0">
                          <a:solidFill>
                            <a:srgbClr val="000000"/>
                          </a:solidFill>
                          <a:latin typeface="Montserrat Medium" panose="00000600000000000000" charset="0"/>
                          <a:ea typeface="华文细黑" panose="02010600040101010101" charset="-122"/>
                          <a:cs typeface="Montserrat Medium" panose="00000600000000000000" charset="0"/>
                        </a:rPr>
                        <a:t>Environment </a:t>
                      </a:r>
                      <a:r>
                        <a:rPr lang="en-US" sz="1000" b="0">
                          <a:solidFill>
                            <a:srgbClr val="000000"/>
                          </a:solidFill>
                          <a:latin typeface="Montserrat Medium" panose="00000600000000000000" charset="0"/>
                          <a:ea typeface="华文细黑" panose="02010600040101010101" charset="-122"/>
                          <a:cs typeface="Montserrat Medium" panose="00000600000000000000" charset="0"/>
                        </a:rPr>
                        <a:t>Fators )</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anchor="ctr" anchorCtr="0"/>
                </a:tc>
              </a:tr>
              <a:tr h="44513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Max Access </a:t>
                      </a:r>
                      <a:r>
                        <a:rPr lang="en-US" sz="1000" b="0">
                          <a:solidFill>
                            <a:srgbClr val="231916"/>
                          </a:solidFill>
                          <a:latin typeface="Montserrat Medium" panose="00000600000000000000" charset="0"/>
                          <a:ea typeface="华文细黑" panose="02010600040101010101" charset="-122"/>
                          <a:cs typeface="微软雅黑" panose="020B0503020204020204" charset="-122"/>
                        </a:rPr>
                        <a:t>Spend</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2.4GHz: 575Mbps</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5GHz: 2400Mbps</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anchor="ctr" anchorCtr="0"/>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RTS/CTS</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anchor="ctr" anchorCtr="0"/>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CTS-to-self</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anchor="ctr" anchorCtr="0"/>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Hidden SSID</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t" anchorCtr="0"/>
                </a:tc>
              </a:tr>
              <a:tr h="290830">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Terminal Aging/Heartbeat Detection</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zh-CN"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t" anchorCtr="0"/>
                </a:tc>
              </a:tr>
              <a:tr h="290830">
                <a:tc rowSpan="7">
                  <a:txBody>
                    <a:bodyPr/>
                    <a:p>
                      <a:pPr indent="0" algn="ctr">
                        <a:buNone/>
                      </a:pPr>
                      <a:r>
                        <a:rPr lang="en-US" altLang="en-US" sz="1000" b="1">
                          <a:solidFill>
                            <a:srgbClr val="000000"/>
                          </a:solidFill>
                          <a:latin typeface="Montserrat Medium" panose="00000600000000000000" charset="0"/>
                          <a:ea typeface="华文细黑" panose="02010600040101010101" charset="-122"/>
                          <a:cs typeface="Montserrat Medium" panose="00000600000000000000" charset="0"/>
                        </a:rPr>
                        <a:t>Mesh</a:t>
                      </a:r>
                      <a:endParaRPr lang="en-US" alt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Mesh Networking</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zh-CN"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t" anchorCtr="0"/>
                </a:tc>
              </a:tr>
              <a:tr h="307340">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Specify the radio frequency as the backhaul link</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zh-CN"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t" anchorCtr="0"/>
                </a:tc>
              </a:tr>
              <a:tr h="291465">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Link self-healing</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zh-CN"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t" anchorCtr="0"/>
                </a:tc>
              </a:tr>
              <a:tr h="435610">
                <a:tc vMerge="1">
                  <a:tcPr marL="0" marR="0" marT="0" marB="0" vert="horz" anchor="t" anchorCtr="0">
                    <a:solidFill>
                      <a:srgbClr val="F0F0F0"/>
                    </a:solidFill>
                  </a:tcPr>
                </a:tc>
                <a:tc>
                  <a:txBody>
                    <a:bodyPr/>
                    <a:p>
                      <a:pPr indent="0" algn="ctr">
                        <a:buNone/>
                      </a:pPr>
                      <a:r>
                        <a:rPr lang="en-US" altLang="en-US" sz="1000">
                          <a:solidFill>
                            <a:srgbClr val="231916"/>
                          </a:solidFill>
                          <a:latin typeface="Montserrat Medium" panose="00000600000000000000" charset="0"/>
                          <a:ea typeface="华文细黑" panose="02010600040101010101" charset="-122"/>
                          <a:cs typeface="华文细黑" panose="02010600040101010101" charset="-122"/>
                          <a:sym typeface="+mn-ea"/>
                        </a:rPr>
                        <a:t>Link monitoring</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Generate topology on AC</a:t>
                      </a: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 (GPSENKE Access Controller) </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to achieve real-time monitoring</a:t>
                      </a:r>
                      <a:endParaRPr lang="zh-CN"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t" anchorCtr="0"/>
                </a:tc>
              </a:tr>
              <a:tr h="436245">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Muti-MESH Networking</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Suppot Specify</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 MESH ID</a:t>
                      </a: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 d</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istinguishing multiple MESH networks</a:t>
                      </a: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 by MESH ID</a:t>
                      </a:r>
                      <a:endParaRPr lang="en-US" altLang="zh-CN"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t" anchorCtr="0"/>
                </a:tc>
              </a:tr>
              <a:tr h="436245">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Multiple data exports</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Support Muti-Data access </a:t>
                      </a:r>
                      <a:endParaRPr lang="en-US" altLang="zh-CN"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(Under same Mesh Network)</a:t>
                      </a:r>
                      <a:endParaRPr lang="zh-CN"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t" anchorCtr="0"/>
                </a:tc>
              </a:tr>
              <a:tr h="290830">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MPP Role backup</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zh-CN"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t" anchorCtr="0"/>
                </a:tc>
              </a:tr>
              <a:tr h="290830">
                <a:tc>
                  <a:txBody>
                    <a:bodyPr/>
                    <a:p>
                      <a:pPr indent="0" algn="ctr">
                        <a:buNone/>
                      </a:pPr>
                      <a:r>
                        <a:rPr lang="en-US" sz="1000" b="1">
                          <a:solidFill>
                            <a:srgbClr val="231916"/>
                          </a:solidFill>
                          <a:latin typeface="Montserrat Medium" panose="00000600000000000000" charset="0"/>
                          <a:ea typeface="华文细黑" panose="02010600040101010101" charset="-122"/>
                          <a:cs typeface="微软雅黑" panose="020B0503020204020204" charset="-122"/>
                        </a:rPr>
                        <a:t>Working Mode</a:t>
                      </a:r>
                      <a:endParaRPr lang="en-US" altLang="en-US" sz="1000" b="1">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3">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Gateway Mode, FAT/FIT  AP</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tc>
                <a:tc hMerge="1">
                  <a:tcPr marL="0" marR="0" marT="0" marB="0" vert="horz" anchor="ctr" anchorCtr="0"/>
                </a:tc>
              </a:tr>
            </a:tbl>
          </a:graphicData>
        </a:graphic>
      </p:graphicFrame>
      <p:graphicFrame>
        <p:nvGraphicFramePr>
          <p:cNvPr id="2" name="表格 1"/>
          <p:cNvGraphicFramePr/>
          <p:nvPr>
            <p:custDataLst>
              <p:tags r:id="rId2"/>
            </p:custDataLst>
          </p:nvPr>
        </p:nvGraphicFramePr>
        <p:xfrm>
          <a:off x="8607425" y="-13460095"/>
          <a:ext cx="6813036" cy="26146125"/>
        </p:xfrm>
        <a:graphic>
          <a:graphicData uri="http://schemas.openxmlformats.org/drawingml/2006/table">
            <a:tbl>
              <a:tblPr firstRow="1" bandRow="1">
                <a:tableStyleId>{F5AB1C69-6EDB-4FF4-983F-18BD219EF322}</a:tableStyleId>
              </a:tblPr>
              <a:tblGrid>
                <a:gridCol w="873036"/>
                <a:gridCol w="1962785"/>
                <a:gridCol w="1961215"/>
                <a:gridCol w="2016000"/>
              </a:tblGrid>
              <a:tr h="431800">
                <a:tc gridSpan="4">
                  <a:txBody>
                    <a:bodyPr/>
                    <a:p>
                      <a:pPr algn="ctr">
                        <a:buNone/>
                      </a:pPr>
                      <a:r>
                        <a:rPr lang="en-US" altLang="zh-CN">
                          <a:solidFill>
                            <a:schemeClr val="tx1"/>
                          </a:solidFill>
                          <a:latin typeface="Montserrat Medium" panose="00000600000000000000" charset="0"/>
                          <a:cs typeface="Montserrat Medium" panose="00000600000000000000" charset="0"/>
                        </a:rPr>
                        <a:t>Software Parameter</a:t>
                      </a:r>
                      <a:endParaRPr lang="en-US" altLang="zh-CN">
                        <a:solidFill>
                          <a:schemeClr val="tx1"/>
                        </a:solidFill>
                        <a:latin typeface="Montserrat Medium" panose="00000600000000000000" charset="0"/>
                        <a:cs typeface="Montserrat Medium" panose="00000600000000000000" charset="0"/>
                      </a:endParaRPr>
                    </a:p>
                  </a:txBody>
                  <a:tcPr anchor="ctr" anchorCtr="0">
                    <a:noFill/>
                  </a:tcPr>
                </a:tc>
                <a:tc hMerge="1">
                  <a:tcPr/>
                </a:tc>
                <a:tc hMerge="1">
                  <a:tcPr/>
                </a:tc>
                <a:tc hMerge="1">
                  <a:tcPr/>
                </a:tc>
              </a:tr>
              <a:tr h="290830">
                <a:tc rowSpan="19">
                  <a:txBody>
                    <a:bodyPr/>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WLAN</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微软雅黑" panose="020B0503020204020204" charset="-122"/>
                        </a:rPr>
                        <a:t>Frequency Band</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2.4GHz</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5GHz</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Channel Bonding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40MHz</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160MHz</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9146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MU-MIMO</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OFDMA</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146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TWT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2400Mbps(PHY)</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NA</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575Mbps(PHY)</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NA</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A-MPDU</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MLD</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MRC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146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STBC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LDPC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MAX Virtual AP</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Single Band-- Support 16 Virtual AP</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Max Access Users</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1024 </a:t>
                      </a:r>
                      <a:r>
                        <a:rPr lang="en-US" sz="1000" b="0">
                          <a:solidFill>
                            <a:srgbClr val="000000"/>
                          </a:solidFill>
                          <a:latin typeface="Montserrat Medium" panose="00000600000000000000" charset="0"/>
                          <a:ea typeface="华文细黑" panose="02010600040101010101" charset="-122"/>
                          <a:cs typeface="Montserrat Medium" panose="00000600000000000000" charset="0"/>
                        </a:rPr>
                        <a:t>( Influenced by </a:t>
                      </a:r>
                      <a:r>
                        <a:rPr lang="en-US" sz="1000" b="0">
                          <a:solidFill>
                            <a:srgbClr val="000000"/>
                          </a:solidFill>
                          <a:latin typeface="Montserrat Medium" panose="00000600000000000000" charset="0"/>
                          <a:ea typeface="华文细黑" panose="02010600040101010101" charset="-122"/>
                          <a:cs typeface="Montserrat Medium" panose="00000600000000000000" charset="0"/>
                        </a:rPr>
                        <a:t>Environment </a:t>
                      </a:r>
                      <a:r>
                        <a:rPr lang="en-US" sz="1000" b="0">
                          <a:solidFill>
                            <a:srgbClr val="000000"/>
                          </a:solidFill>
                          <a:latin typeface="Montserrat Medium" panose="00000600000000000000" charset="0"/>
                          <a:ea typeface="华文细黑" panose="02010600040101010101" charset="-122"/>
                          <a:cs typeface="Montserrat Medium" panose="00000600000000000000" charset="0"/>
                        </a:rPr>
                        <a:t>Fators )</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44513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Max Access </a:t>
                      </a:r>
                      <a:r>
                        <a:rPr lang="en-US" sz="1000" b="0">
                          <a:solidFill>
                            <a:srgbClr val="231916"/>
                          </a:solidFill>
                          <a:latin typeface="Montserrat Medium" panose="00000600000000000000" charset="0"/>
                          <a:ea typeface="华文细黑" panose="02010600040101010101" charset="-122"/>
                          <a:cs typeface="微软雅黑" panose="020B0503020204020204" charset="-122"/>
                        </a:rPr>
                        <a:t>Spend</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2.4GHz: 575Mbps</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5GHz: 2400Mbps</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90195">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RTS/CTS</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CTS-to-self</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t"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Hidden SSID</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304800">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Terminal Aging/Heartbeat Detection</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zh-CN"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rowSpan="7">
                  <a:txBody>
                    <a:bodyPr/>
                    <a:p>
                      <a:pPr indent="0" algn="ctr">
                        <a:buNone/>
                      </a:pPr>
                      <a:r>
                        <a:rPr lang="en-US" altLang="en-US" sz="1000" b="1">
                          <a:solidFill>
                            <a:srgbClr val="000000"/>
                          </a:solidFill>
                          <a:latin typeface="Montserrat Medium" panose="00000600000000000000" charset="0"/>
                          <a:ea typeface="华文细黑" panose="02010600040101010101" charset="-122"/>
                          <a:cs typeface="Montserrat Medium" panose="00000600000000000000" charset="0"/>
                        </a:rPr>
                        <a:t>Mesh</a:t>
                      </a:r>
                      <a:endParaRPr lang="en-US" alt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Mesh Networking</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zh-CN"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307340">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Specify the radio frequency as the backhaul link</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zh-CN"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1465">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Link self-healing</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zh-CN"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435610">
                <a:tc vMerge="1">
                  <a:tcPr marL="0" marR="0" marT="0" marB="0" vert="horz" anchor="t" anchorCtr="0">
                    <a:solidFill>
                      <a:srgbClr val="F0F0F0"/>
                    </a:solidFill>
                  </a:tcPr>
                </a:tc>
                <a:tc>
                  <a:txBody>
                    <a:bodyPr/>
                    <a:p>
                      <a:pPr indent="0" algn="ctr">
                        <a:buNone/>
                      </a:pPr>
                      <a:r>
                        <a:rPr lang="en-US" altLang="en-US" sz="1000">
                          <a:solidFill>
                            <a:srgbClr val="231916"/>
                          </a:solidFill>
                          <a:latin typeface="Montserrat Medium" panose="00000600000000000000" charset="0"/>
                          <a:ea typeface="华文细黑" panose="02010600040101010101" charset="-122"/>
                          <a:cs typeface="华文细黑" panose="02010600040101010101" charset="-122"/>
                          <a:sym typeface="+mn-ea"/>
                        </a:rPr>
                        <a:t>Link monitoring</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Generate topology on AC</a:t>
                      </a: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 (GPSENKE Access Controller) </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to achieve real-time monitoring</a:t>
                      </a:r>
                      <a:endParaRPr lang="zh-CN"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436245">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Muti-MESH Networking</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Suppot Specify</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 MESH ID</a:t>
                      </a: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 d</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istinguishing multiple MESH networks</a:t>
                      </a: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 by MESH ID</a:t>
                      </a:r>
                      <a:endParaRPr lang="en-US" altLang="zh-CN"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436245">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华文细黑" panose="02010600040101010101" charset="-122"/>
                        </a:rPr>
                        <a:t>Multiple data exports</a:t>
                      </a:r>
                      <a:endParaRPr lang="en-US" altLang="en-US" sz="1000" b="0">
                        <a:solidFill>
                          <a:srgbClr val="231916"/>
                        </a:solidFill>
                        <a:latin typeface="Montserrat Medium" panose="00000600000000000000" charset="0"/>
                        <a:ea typeface="华文细黑" panose="02010600040101010101" charset="-122"/>
                        <a:cs typeface="华文细黑" panose="02010600040101010101" charset="-122"/>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Support Muti-Data access </a:t>
                      </a:r>
                      <a:endParaRPr lang="en-US" altLang="zh-CN"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(Under same Mesh Network)</a:t>
                      </a:r>
                      <a:endParaRPr lang="zh-CN"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t"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MPP Role backup</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zh-CN"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304800">
                <a:tc>
                  <a:txBody>
                    <a:bodyPr/>
                    <a:p>
                      <a:pPr indent="0" algn="ctr">
                        <a:buNone/>
                      </a:pPr>
                      <a:r>
                        <a:rPr lang="en-US" sz="1000" b="1">
                          <a:solidFill>
                            <a:srgbClr val="231916"/>
                          </a:solidFill>
                          <a:latin typeface="Montserrat Medium" panose="00000600000000000000" charset="0"/>
                          <a:ea typeface="华文细黑" panose="02010600040101010101" charset="-122"/>
                          <a:cs typeface="微软雅黑" panose="020B0503020204020204" charset="-122"/>
                        </a:rPr>
                        <a:t>Working Mode</a:t>
                      </a:r>
                      <a:endParaRPr lang="en-US" altLang="en-US" sz="1000" b="1">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3">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Gateway Mode, FAT/FIT  AP</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tc>
                <a:tc hMerge="1">
                  <a:tcPr marL="0" marR="0" marT="0" marB="0" vert="horz" anchor="ctr" anchorCtr="0"/>
                </a:tc>
              </a:tr>
              <a:tr h="304800">
                <a:tc rowSpan="6">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 RF</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Load Balancing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Load balancing is supported based on the number of users and user traffic</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5G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Priority</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sz="1000">
                        <a:solidFill>
                          <a:srgbClr val="231916"/>
                        </a:solidFill>
                        <a:latin typeface="Montserrat Medium" panose="00000600000000000000" charset="0"/>
                        <a:ea typeface="华文细黑" panose="02010600040101010101" charset="-122"/>
                        <a:cs typeface="微软雅黑" panose="020B0503020204020204" charset="-122"/>
                        <a:sym typeface="+mn-ea"/>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Automatic Channel </a:t>
                      </a:r>
                      <a:r>
                        <a:rPr lang="en-US" sz="1000" b="0">
                          <a:solidFill>
                            <a:srgbClr val="231916"/>
                          </a:solidFill>
                          <a:latin typeface="Montserrat Medium" panose="00000600000000000000" charset="0"/>
                          <a:ea typeface="华文细黑" panose="02010600040101010101" charset="-122"/>
                          <a:cs typeface="微软雅黑" panose="020B0503020204020204" charset="-122"/>
                        </a:rPr>
                        <a:t>Selection</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Automatic Power </a:t>
                      </a:r>
                      <a:r>
                        <a:rPr lang="en-US" sz="1000" b="0">
                          <a:solidFill>
                            <a:srgbClr val="231916"/>
                          </a:solidFill>
                          <a:latin typeface="Montserrat Medium" panose="00000600000000000000" charset="0"/>
                          <a:ea typeface="华文细黑" panose="02010600040101010101" charset="-122"/>
                          <a:cs typeface="微软雅黑" panose="020B0503020204020204" charset="-122"/>
                        </a:rPr>
                        <a:t>Regulation</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Intelligent Speed </a:t>
                      </a:r>
                      <a:r>
                        <a:rPr lang="en-US" sz="1000" b="0">
                          <a:solidFill>
                            <a:srgbClr val="231916"/>
                          </a:solidFill>
                          <a:latin typeface="Montserrat Medium" panose="00000600000000000000" charset="0"/>
                          <a:ea typeface="华文细黑" panose="02010600040101010101" charset="-122"/>
                          <a:cs typeface="微软雅黑" panose="020B0503020204020204" charset="-122"/>
                        </a:rPr>
                        <a:t>Select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Time Fair </a:t>
                      </a:r>
                      <a:r>
                        <a:rPr lang="en-US" sz="1000" b="0">
                          <a:solidFill>
                            <a:srgbClr val="231916"/>
                          </a:solidFill>
                          <a:latin typeface="Montserrat Medium" panose="00000600000000000000" charset="0"/>
                          <a:ea typeface="华文细黑" panose="02010600040101010101" charset="-122"/>
                          <a:cs typeface="微软雅黑" panose="020B0503020204020204" charset="-122"/>
                        </a:rPr>
                        <a:t>Scheduling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rowSpan="2">
                  <a:txBody>
                    <a:bodyPr/>
                    <a:p>
                      <a:pPr indent="0" algn="ctr">
                        <a:buNone/>
                      </a:pPr>
                      <a:r>
                        <a:rPr lang="en-US" sz="1000" b="1">
                          <a:solidFill>
                            <a:srgbClr val="231916"/>
                          </a:solidFill>
                          <a:latin typeface="Montserrat Medium" panose="00000600000000000000" charset="0"/>
                          <a:ea typeface="华文细黑" panose="02010600040101010101" charset="-122"/>
                          <a:cs typeface="微软雅黑" panose="020B0503020204020204" charset="-122"/>
                        </a:rPr>
                        <a:t>Roaming</a:t>
                      </a:r>
                      <a:endParaRPr lang="en-US" sz="1000" b="1">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row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Roaming </a:t>
                      </a:r>
                      <a:r>
                        <a:rPr lang="en-US" sz="1000" b="0">
                          <a:solidFill>
                            <a:srgbClr val="231916"/>
                          </a:solidFill>
                          <a:latin typeface="Montserrat Medium" panose="00000600000000000000" charset="0"/>
                          <a:ea typeface="华文细黑" panose="02010600040101010101" charset="-122"/>
                          <a:cs typeface="微软雅黑" panose="020B0503020204020204" charset="-122"/>
                        </a:rPr>
                        <a:t>Switch</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Support 802.11k, 802.11v, 802.11r</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vMerge="1">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LAY2/LAY3 </a:t>
                      </a:r>
                      <a:r>
                        <a:rPr lang="en-US" sz="1000" b="0">
                          <a:solidFill>
                            <a:srgbClr val="231916"/>
                          </a:solidFill>
                          <a:latin typeface="Montserrat Medium" panose="00000600000000000000" charset="0"/>
                          <a:ea typeface="华文细黑" panose="02010600040101010101" charset="-122"/>
                          <a:cs typeface="微软雅黑" panose="020B0503020204020204" charset="-122"/>
                        </a:rPr>
                        <a:t>Roaming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304800">
                <a:tc rowSpan="4">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Security</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Encryption</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Support 64/128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bit WEP、Dynamic WEP、</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TKIP、CCMP encryption</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45720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Authentication </a:t>
                      </a:r>
                      <a:r>
                        <a:rPr lang="en-US" sz="1000" b="0">
                          <a:solidFill>
                            <a:srgbClr val="231916"/>
                          </a:solidFill>
                          <a:latin typeface="Montserrat Medium" panose="00000600000000000000" charset="0"/>
                          <a:ea typeface="华文细黑" panose="02010600040101010101" charset="-122"/>
                          <a:cs typeface="微软雅黑" panose="020B0503020204020204" charset="-122"/>
                        </a:rPr>
                        <a:t>Method</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Cooperate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With ACSupport WPA、WPA-PSK、WPA2- Enterprise、WPA2-PSK、WPA3、MAC address Verify、Web Verify、PPPoE Verification and etc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Methods</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LAY2 Isolation of Wireless </a:t>
                      </a:r>
                      <a:r>
                        <a:rPr lang="en-US" sz="1000" b="0">
                          <a:solidFill>
                            <a:srgbClr val="231916"/>
                          </a:solidFill>
                          <a:latin typeface="Montserrat Medium" panose="00000600000000000000" charset="0"/>
                          <a:ea typeface="华文细黑" panose="02010600040101010101" charset="-122"/>
                          <a:cs typeface="微软雅黑" panose="020B0503020204020204" charset="-122"/>
                        </a:rPr>
                        <a:t>Users</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wIDS</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rowSpan="3">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 </a:t>
                      </a:r>
                      <a:r>
                        <a:rPr lang="en-US" sz="1000" b="1">
                          <a:solidFill>
                            <a:srgbClr val="231916"/>
                          </a:solidFill>
                          <a:latin typeface="Montserrat Medium" panose="00000600000000000000" charset="0"/>
                          <a:ea typeface="华文细黑" panose="02010600040101010101" charset="-122"/>
                          <a:cs typeface="Montserrat Medium" panose="00000600000000000000" charset="0"/>
                        </a:rPr>
                        <a:t>AAA</a:t>
                      </a:r>
                      <a:endParaRPr lang="en-US" alt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RadiusClient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30480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Authentication Server </a:t>
                      </a: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Multi-domain configuration</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Authentication </a:t>
                      </a:r>
                      <a:r>
                        <a:rPr lang="en-US" sz="1000" b="0">
                          <a:solidFill>
                            <a:srgbClr val="231916"/>
                          </a:solidFill>
                          <a:latin typeface="Montserrat Medium" panose="00000600000000000000" charset="0"/>
                          <a:ea typeface="华文细黑" panose="02010600040101010101" charset="-122"/>
                          <a:cs typeface="微软雅黑" panose="020B0503020204020204" charset="-122"/>
                        </a:rPr>
                        <a:t>Server Back</a:t>
                      </a:r>
                      <a:r>
                        <a:rPr lang="en-US" sz="1000" b="0">
                          <a:solidFill>
                            <a:srgbClr val="231916"/>
                          </a:solidFill>
                          <a:latin typeface="Montserrat Medium" panose="00000600000000000000" charset="0"/>
                          <a:ea typeface="华文细黑" panose="02010600040101010101" charset="-122"/>
                          <a:cs typeface="微软雅黑" panose="020B0503020204020204" charset="-122"/>
                        </a:rPr>
                        <a:t>up</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rowSpan="5">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LAY2/</a:t>
                      </a:r>
                      <a:r>
                        <a:rPr lang="en-US" sz="1000" b="1">
                          <a:solidFill>
                            <a:srgbClr val="000000"/>
                          </a:solidFill>
                          <a:latin typeface="Montserrat Medium" panose="00000600000000000000" charset="0"/>
                          <a:ea typeface="华文细黑" panose="02010600040101010101" charset="-122"/>
                          <a:cs typeface="Montserrat Medium" panose="00000600000000000000" charset="0"/>
                        </a:rPr>
                        <a:t>LAY3</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IP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Address</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Static IP and DHCP dynamically obtain addresses</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IPv6</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ACL</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DHCP server</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 (Router Mode)</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NAT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 </a:t>
                      </a: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(Router Mode)</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379730">
                <a:tc rowSpan="5">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 </a:t>
                      </a:r>
                      <a:r>
                        <a:rPr lang="en-US" sz="1000" b="1">
                          <a:solidFill>
                            <a:srgbClr val="231916"/>
                          </a:solidFill>
                          <a:latin typeface="Montserrat Medium" panose="00000600000000000000" charset="0"/>
                          <a:ea typeface="华文细黑" panose="02010600040101010101" charset="-122"/>
                          <a:cs typeface="Montserrat Medium" panose="00000600000000000000" charset="0"/>
                        </a:rPr>
                        <a:t>Service </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Quality</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WMM(802.11e)</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Priority </a:t>
                      </a:r>
                      <a:r>
                        <a:rPr lang="en-US" sz="1000" b="0">
                          <a:solidFill>
                            <a:srgbClr val="231916"/>
                          </a:solidFill>
                          <a:latin typeface="Montserrat Medium" panose="00000600000000000000" charset="0"/>
                          <a:ea typeface="华文细黑" panose="02010600040101010101" charset="-122"/>
                          <a:cs typeface="微软雅黑" panose="020B0503020204020204" charset="-122"/>
                        </a:rPr>
                        <a:t>Mapping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rowSpan="2"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p>
                      <a:pPr indent="0" algn="ctr">
                        <a:buNone/>
                      </a:pPr>
                      <a:r>
                        <a:rPr lang="en-US" altLang="zh-CN"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rowSpan="2"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QoS Policy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Mapping</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vMerge="1" gridSpan="2">
                  <a:tcPr marL="0" marR="0" marT="0" marB="0" vert="horz" anchor="ctr" anchorCtr="0">
                    <a:solidFill>
                      <a:srgbClr val="F0F0F0"/>
                    </a:solidFill>
                  </a:tcPr>
                </a:tc>
                <a:tc vMerge="1" hMerge="1">
                  <a:tcPr marL="0" marR="0" marT="0" marB="0" vert="horz" anchor="ctr" anchorCtr="0">
                    <a:solidFill>
                      <a:srgbClr val="F0F0F0"/>
                    </a:solidFill>
                  </a:tcPr>
                </a:tc>
              </a:tr>
              <a:tr h="30480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Bandwidth </a:t>
                      </a:r>
                      <a:r>
                        <a:rPr lang="en-US" sz="1000" b="0">
                          <a:solidFill>
                            <a:srgbClr val="231916"/>
                          </a:solidFill>
                          <a:latin typeface="Montserrat Medium" panose="00000600000000000000" charset="0"/>
                          <a:ea typeface="华文细黑" panose="02010600040101010101" charset="-122"/>
                          <a:cs typeface="微软雅黑" panose="020B0503020204020204" charset="-122"/>
                        </a:rPr>
                        <a:t>Managed</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Support Bandwidth Speed Limitation based on SSID and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Users</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Call Admission Control（CAC）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hMerge="1">
                  <a:tcPr marL="0" marR="0" marT="0" marB="0" vert="horz" anchor="ctr" anchorCtr="0">
                    <a:solidFill>
                      <a:srgbClr val="F0F0F0"/>
                    </a:solidFill>
                  </a:tcPr>
                </a:tc>
              </a:tr>
              <a:tr h="320040">
                <a:tc gridSpan="4">
                  <a:txBody>
                    <a:bodyPr/>
                    <a:p>
                      <a:pPr algn="ctr">
                        <a:buNone/>
                      </a:pPr>
                      <a:r>
                        <a:rPr lang="en-US" altLang="zh-CN" sz="1500">
                          <a:latin typeface="Montserrat Medium" panose="00000600000000000000" charset="0"/>
                          <a:cs typeface="Montserrat Medium" panose="00000600000000000000" charset="0"/>
                        </a:rPr>
                        <a:t>Hardware Parameter</a:t>
                      </a:r>
                      <a:endParaRPr lang="en-US" altLang="zh-CN" sz="1500">
                        <a:latin typeface="Montserrat Medium" panose="00000600000000000000" charset="0"/>
                        <a:cs typeface="Montserrat Medium" panose="00000600000000000000" charset="0"/>
                      </a:endParaRPr>
                    </a:p>
                  </a:txBody>
                  <a:tcPr anchor="ctr" anchorCtr="0">
                    <a:solidFill>
                      <a:srgbClr val="F0F0F0"/>
                    </a:solidFill>
                  </a:tcPr>
                </a:tc>
                <a:tc hMerge="1">
                  <a:tcPr marL="0" marR="0" marT="0" marB="0" vert="horz" anchor="ctr" anchorCtr="0">
                    <a:solidFill>
                      <a:srgbClr val="F0F0F0"/>
                    </a:solidFill>
                  </a:tcPr>
                </a:tc>
                <a:tc hMerge="1">
                  <a:tcPr marL="0" marR="0" marT="0" marB="0" vert="horz" anchor="ctr" anchorCtr="0">
                    <a:solidFill>
                      <a:srgbClr val="F0F0F0"/>
                    </a:solidFill>
                  </a:tcPr>
                </a:tc>
                <a:tc hMerge="1">
                  <a:tcPr anchor="ctr" anchorCtr="0">
                    <a:solidFill>
                      <a:srgbClr val="F0F0F0"/>
                    </a:solidFill>
                  </a:tcPr>
                </a:tc>
              </a:tr>
              <a:tr h="304800">
                <a:tc gridSpan="2">
                  <a:txBody>
                    <a:bodyPr/>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Size</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238mm×214mm×58mm ( Not including waterproof connector )</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9083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rPr>
                        <a:t>Weight</a:t>
                      </a:r>
                      <a:endParaRPr lang="en-US" altLang="zh-CN"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1.2kg</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304800">
                <a:tc rowSpan="3">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Port</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Ethernet</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rowSpan="2"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 </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a:t>
                      </a:r>
                      <a:r>
                        <a:rPr lang="en-US" sz="1000" b="0">
                          <a:solidFill>
                            <a:srgbClr val="231916"/>
                          </a:solidFill>
                          <a:latin typeface="Montserrat Medium" panose="00000600000000000000" charset="0"/>
                          <a:ea typeface="华文细黑" panose="02010600040101010101" charset="-122"/>
                          <a:cs typeface="Montserrat Medium" panose="00000600000000000000" charset="0"/>
                        </a:rPr>
                        <a:t> 10/100/1000Base-T PoE/RJ45 Port</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altLang="zh-CN" sz="1000">
                          <a:solidFill>
                            <a:srgbClr val="231916"/>
                          </a:solidFill>
                          <a:latin typeface="Montserrat Medium" panose="00000600000000000000" charset="0"/>
                          <a:ea typeface="华文细黑" panose="02010600040101010101" charset="-122"/>
                          <a:cs typeface="Montserrat Medium" panose="00000600000000000000" charset="0"/>
                          <a:sym typeface="微软雅黑" panose="020B0503020204020204" charset="-122"/>
                        </a:rPr>
                        <a:t>1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微软雅黑" panose="020B0503020204020204" charset="-122"/>
                        </a:rPr>
                        <a:t>×</a:t>
                      </a:r>
                      <a:r>
                        <a:rPr lang="en-US" altLang="zh-CN" sz="1000">
                          <a:solidFill>
                            <a:srgbClr val="231916"/>
                          </a:solidFill>
                          <a:latin typeface="Montserrat Medium" panose="00000600000000000000" charset="0"/>
                          <a:ea typeface="华文细黑" panose="02010600040101010101" charset="-122"/>
                          <a:cs typeface="Montserrat Medium" panose="00000600000000000000" charset="0"/>
                          <a:sym typeface="微软雅黑" panose="020B0503020204020204" charset="-122"/>
                        </a:rPr>
                        <a:t> 1000M SFP  Fiber Port</a:t>
                      </a:r>
                      <a:endParaRPr lang="en-US" sz="1000">
                        <a:solidFill>
                          <a:srgbClr val="231916"/>
                        </a:solidFill>
                        <a:latin typeface="Montserrat Medium" panose="00000600000000000000" charset="0"/>
                        <a:ea typeface="华文细黑" panose="02010600040101010101" charset="-122"/>
                        <a:cs typeface="Montserrat Medium" panose="00000600000000000000" charset="0"/>
                        <a:sym typeface="+mn-ea"/>
                      </a:endParaRPr>
                    </a:p>
                  </a:txBody>
                  <a:tcPr marL="0" marR="0" marT="0" marB="0" vert="horz" anchor="ctr" anchorCtr="0">
                    <a:solidFill>
                      <a:srgbClr val="F0F0F0"/>
                    </a:solidFill>
                  </a:tcPr>
                </a:tc>
                <a:tc rowSpan="2"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Fiber</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vMerge="1" gridSpan="2">
                  <a:tcPr marL="0" marR="0" marT="0" marB="0" vert="horz" anchor="ctr" anchorCtr="0">
                    <a:solidFill>
                      <a:srgbClr val="F0F0F0"/>
                    </a:solidFill>
                  </a:tcPr>
                </a:tc>
                <a:tc vMerge="1" hMerge="1">
                  <a:tcPr marL="0" marR="0" marT="0" marB="0" vert="horz" anchor="ctr" anchorCtr="0">
                    <a:solidFill>
                      <a:srgbClr val="F0F0F0"/>
                    </a:solidFill>
                  </a:tcPr>
                </a:tc>
              </a:tr>
              <a:tr h="2908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console </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1066800">
                <a:tc rowSpan="2">
                  <a:txBody>
                    <a:bodyPr/>
                    <a:p>
                      <a:pPr indent="0" algn="ctr">
                        <a:buNone/>
                      </a:pPr>
                      <a:r>
                        <a:rPr lang="en-US" altLang="zh-CN" sz="1000" b="1">
                          <a:solidFill>
                            <a:srgbClr val="000000"/>
                          </a:solidFill>
                          <a:latin typeface="Montserrat Medium" panose="00000600000000000000" charset="0"/>
                          <a:ea typeface="华文细黑" panose="02010600040101010101" charset="-122"/>
                          <a:cs typeface="Montserrat Medium" panose="00000600000000000000" charset="0"/>
                        </a:rPr>
                        <a:t>Antenna</a:t>
                      </a:r>
                      <a:r>
                        <a:rPr lang="zh-CN" altLang="en-US" sz="1000" b="1">
                          <a:solidFill>
                            <a:srgbClr val="000000"/>
                          </a:solidFill>
                          <a:latin typeface="Montserrat Medium" panose="00000600000000000000" charset="0"/>
                          <a:ea typeface="华文细黑" panose="02010600040101010101" charset="-122"/>
                          <a:cs typeface="Montserrat Medium" panose="00000600000000000000" charset="0"/>
                        </a:rPr>
                        <a:t>（</a:t>
                      </a:r>
                      <a:r>
                        <a:rPr lang="en-US" altLang="zh-CN" sz="1000" b="1">
                          <a:solidFill>
                            <a:srgbClr val="000000"/>
                          </a:solidFill>
                          <a:latin typeface="Montserrat Medium" panose="00000600000000000000" charset="0"/>
                          <a:ea typeface="华文细黑" panose="02010600040101010101" charset="-122"/>
                          <a:cs typeface="Montserrat Medium" panose="00000600000000000000" charset="0"/>
                        </a:rPr>
                        <a:t>Optional</a:t>
                      </a:r>
                      <a:r>
                        <a:rPr lang="zh-CN" altLang="en-US" sz="1000" b="1">
                          <a:solidFill>
                            <a:srgbClr val="000000"/>
                          </a:solidFill>
                          <a:latin typeface="Montserrat Medium" panose="00000600000000000000" charset="0"/>
                          <a:ea typeface="华文细黑" panose="02010600040101010101" charset="-122"/>
                          <a:cs typeface="Montserrat Medium" panose="00000600000000000000" charset="0"/>
                        </a:rPr>
                        <a:t>）</a:t>
                      </a:r>
                      <a:endParaRPr lang="zh-CN" alt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External</a:t>
                      </a:r>
                      <a:endParaRPr lang="en-US" altLang="zh-CN"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2.4G: ≧ 10 dBi@ 2.4~2.4835GHz ，Horizontal angle 60 </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a:t>
                      </a: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 Vertical 30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5G: ≧ 10 dBi@ 5.15~5.85GHz，Horizontal angle 80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a:t>
                      </a:r>
                      <a:r>
                        <a:rPr lang="en-US" altLang="zh-CN" sz="1000">
                          <a:solidFill>
                            <a:srgbClr val="231916"/>
                          </a:solidFill>
                          <a:latin typeface="Montserrat Medium" panose="00000600000000000000" charset="0"/>
                          <a:ea typeface="华文细黑" panose="02010600040101010101" charset="-122"/>
                          <a:cs typeface="Montserrat Medium" panose="00000600000000000000" charset="0"/>
                          <a:sym typeface="+mn-ea"/>
                        </a:rPr>
                        <a:t>, </a:t>
                      </a:r>
                      <a:r>
                        <a:rPr lang="en-US"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Vertical 30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609600">
                <a:tc vMerge="1">
                  <a:tcPr marL="0" marR="0" marT="0" marB="0" vert="horz" anchor="ctr" anchorCtr="0">
                    <a:solidFill>
                      <a:srgbClr val="F0F0F0"/>
                    </a:solidFill>
                  </a:tcPr>
                </a:tc>
                <a:tc>
                  <a:txBody>
                    <a:bodyPr/>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Build-In</a:t>
                      </a:r>
                      <a:endParaRPr lang="en-US" altLang="zh-CN"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4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a:t>
                      </a: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 </a:t>
                      </a: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 N-K Type Connector Port  (2.4GHzx2 ，5GHzx2) </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Built-in lightning protection</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495300">
                <a:tc rowSpan="2">
                  <a:txBody>
                    <a:bodyPr/>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Working</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Band</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2.4G</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802.11ax/n/g/b: 2.4GHz-2.483GHz ( CHINA )</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60960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5G</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802.11 ax/ac/n/a:</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5.150GHz-5.350GHz</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5.725GHz-5.850GHz ( CHINA )</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8800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rPr>
                        <a:t> Modulation Technology</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OFDM :  BPSK@6/9Mbps、QPSK@12/18Mbps、16-QAM@24Mbps、</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                64-QAM@48/54Mbps DSSS : DBPSK@1Mbps、</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                </a:t>
                      </a:r>
                      <a:r>
                        <a:rPr lang="en-US" sz="1000" b="0">
                          <a:solidFill>
                            <a:srgbClr val="000000"/>
                          </a:solidFill>
                          <a:latin typeface="Montserrat Medium" panose="00000600000000000000" charset="0"/>
                          <a:ea typeface="华文细黑" panose="02010600040101010101" charset="-122"/>
                          <a:cs typeface="Montserrat Medium" panose="00000600000000000000" charset="0"/>
                        </a:rPr>
                        <a:t>DQPSK@2Mbps、CCK@5.5/11Mbps</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MIMO-OFDM （11n）: MCS 0-15  </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MIMO-OFDM （11ac）: MCS 0-9  </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MIMO-OFDM （11ax）: MCS 0-11</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8800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sym typeface="微软雅黑" panose="020B0503020204020204" charset="-122"/>
                        </a:rPr>
                        <a:t> Modulation Method</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11b</a:t>
                      </a:r>
                      <a:r>
                        <a:rPr lang="en-US" sz="1000">
                          <a:solidFill>
                            <a:srgbClr val="000000"/>
                          </a:solidFill>
                          <a:latin typeface="Montserrat Medium" panose="00000600000000000000" charset="0"/>
                          <a:ea typeface="华文细黑" panose="02010600040101010101" charset="-122"/>
                          <a:cs typeface="Montserrat Medium" panose="00000600000000000000" charset="0"/>
                        </a:rPr>
                        <a:t>：DSS:CCK@5.5/11Mbps,DQPSK@2Mbps,DBPSK@1Mbps</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11a/g</a:t>
                      </a:r>
                      <a:r>
                        <a:rPr lang="en-US" sz="1000">
                          <a:solidFill>
                            <a:srgbClr val="000000"/>
                          </a:solidFill>
                          <a:latin typeface="Montserrat Medium" panose="00000600000000000000" charset="0"/>
                          <a:ea typeface="华文细黑" panose="02010600040101010101" charset="-122"/>
                          <a:cs typeface="Montserrat Medium" panose="00000600000000000000" charset="0"/>
                        </a:rPr>
                        <a:t>：OFDM:64QAM@48/54Mbps,16QAM@24Mbps,</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a:solidFill>
                            <a:srgbClr val="000000"/>
                          </a:solidFill>
                          <a:latin typeface="Montserrat Medium" panose="00000600000000000000" charset="0"/>
                          <a:ea typeface="华文细黑" panose="02010600040101010101" charset="-122"/>
                          <a:cs typeface="Montserrat Medium" panose="00000600000000000000" charset="0"/>
                        </a:rPr>
                        <a:t>               QPSK@12/18Mbps,BPSK@6/9Mbps</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11n</a:t>
                      </a:r>
                      <a:r>
                        <a:rPr lang="en-US" sz="1000">
                          <a:solidFill>
                            <a:srgbClr val="000000"/>
                          </a:solidFill>
                          <a:latin typeface="Montserrat Medium" panose="00000600000000000000" charset="0"/>
                          <a:ea typeface="华文细黑" panose="02010600040101010101" charset="-122"/>
                          <a:cs typeface="Montserrat Medium" panose="00000600000000000000" charset="0"/>
                        </a:rPr>
                        <a:t>：MIMO-OFDM:BPSK,QPSK,16QAM,64QAM</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11ac/ac wave2</a:t>
                      </a:r>
                      <a:r>
                        <a:rPr lang="en-US" sz="1000">
                          <a:solidFill>
                            <a:srgbClr val="000000"/>
                          </a:solidFill>
                          <a:latin typeface="Montserrat Medium" panose="00000600000000000000" charset="0"/>
                          <a:ea typeface="华文细黑" panose="02010600040101010101" charset="-122"/>
                          <a:cs typeface="Montserrat Medium" panose="00000600000000000000" charset="0"/>
                        </a:rPr>
                        <a:t>：MIMO-OFDM:BPSK,QPSK,16QAM,64QAM,256QAM</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11ax</a:t>
                      </a:r>
                      <a:r>
                        <a:rPr lang="en-US" sz="1000">
                          <a:solidFill>
                            <a:srgbClr val="000000"/>
                          </a:solidFill>
                          <a:latin typeface="Montserrat Medium" panose="00000600000000000000" charset="0"/>
                          <a:ea typeface="华文细黑" panose="02010600040101010101" charset="-122"/>
                          <a:cs typeface="Montserrat Medium" panose="00000600000000000000" charset="0"/>
                        </a:rPr>
                        <a:t>: MIMO-OFDM: BPSK,QPSK,16QAM,64QAM,256QAM,1024QAM</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8800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sym typeface="微软雅黑" panose="020B0503020204020204" charset="-122"/>
                        </a:rPr>
                        <a:t>MAX Transmit Power</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sz="1000" b="0">
                          <a:solidFill>
                            <a:schemeClr val="tx1"/>
                          </a:solidFill>
                          <a:latin typeface="Montserrat Medium" panose="00000600000000000000" charset="0"/>
                          <a:ea typeface="华文细黑" panose="02010600040101010101" charset="-122"/>
                          <a:cs typeface="Montserrat Medium" panose="00000600000000000000" charset="0"/>
                        </a:rPr>
                        <a:t>27dBm</a:t>
                      </a:r>
                      <a:endParaRPr lang="en-US" altLang="en-US" sz="1000" b="0">
                        <a:solidFill>
                          <a:schemeClr val="tx1"/>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8800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sym typeface="微软雅黑" panose="020B0503020204020204" charset="-122"/>
                        </a:rPr>
                        <a:t>Adjustable Granularity</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1dBm</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8800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sym typeface="微软雅黑" panose="020B0503020204020204" charset="-122"/>
                        </a:rPr>
                        <a:t>Operating Temperature</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-40ºC ～ 75ºC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8800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sym typeface="微软雅黑" panose="020B0503020204020204" charset="-122"/>
                        </a:rPr>
                        <a:t>Storage Temperature</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-40ºC ～ 85</a:t>
                      </a: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º</a:t>
                      </a: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69875">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sym typeface="微软雅黑" panose="020B0503020204020204" charset="-122"/>
                        </a:rPr>
                        <a:t>Operating Humidity</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sz="1000" b="0">
                          <a:solidFill>
                            <a:schemeClr val="tx1"/>
                          </a:solidFill>
                          <a:latin typeface="Montserrat Medium" panose="00000600000000000000" charset="0"/>
                          <a:ea typeface="华文细黑" panose="02010600040101010101" charset="-122"/>
                          <a:cs typeface="Montserrat Medium" panose="00000600000000000000" charset="0"/>
                        </a:rPr>
                        <a:t>0%~95%( N</a:t>
                      </a:r>
                      <a:r>
                        <a:rPr lang="en-US" sz="1000" b="0">
                          <a:solidFill>
                            <a:schemeClr val="tx1"/>
                          </a:solidFill>
                          <a:latin typeface="Montserrat Medium" panose="00000600000000000000" charset="0"/>
                          <a:ea typeface="华文细黑" panose="02010600040101010101" charset="-122"/>
                          <a:cs typeface="Montserrat Medium" panose="00000600000000000000" charset="0"/>
                        </a:rPr>
                        <a:t>on-condensing)</a:t>
                      </a:r>
                      <a:endParaRPr lang="en-US" altLang="en-US" sz="1000" b="0">
                        <a:solidFill>
                          <a:schemeClr val="tx1"/>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8800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rPr>
                        <a:t>IP Protection Level</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IP67</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324485">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rPr>
                        <a:t>Power Supply</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Support 802.3at Power Supply</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8800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rPr>
                        <a:t>Consumption(Client5.8G)</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≤18W</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r h="288000">
                <a:tc gridSpan="2">
                  <a:txBody>
                    <a:bodyPr/>
                    <a:p>
                      <a:pPr indent="0" algn="ctr">
                        <a:buNone/>
                      </a:pPr>
                      <a:r>
                        <a:rPr lang="en-US" altLang="en-US" sz="1000" b="1">
                          <a:solidFill>
                            <a:srgbClr val="231916"/>
                          </a:solidFill>
                          <a:latin typeface="Montserrat Medium" panose="00000600000000000000" charset="0"/>
                          <a:ea typeface="华文细黑" panose="02010600040101010101" charset="-122"/>
                          <a:cs typeface="Montserrat Medium" panose="00000600000000000000" charset="0"/>
                        </a:rPr>
                        <a:t>MTBF</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gridSpan="2">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&gt;250000H</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r>
            </a:tbl>
          </a:graphicData>
        </a:graphic>
      </p:graphicFrame>
      <p:sp>
        <p:nvSpPr>
          <p:cNvPr id="3" name="文本框 2"/>
          <p:cNvSpPr txBox="1"/>
          <p:nvPr/>
        </p:nvSpPr>
        <p:spPr>
          <a:xfrm>
            <a:off x="1491615" y="155575"/>
            <a:ext cx="3446145" cy="229870"/>
          </a:xfrm>
          <a:prstGeom prst="rect">
            <a:avLst/>
          </a:prstGeom>
          <a:noFill/>
        </p:spPr>
        <p:txBody>
          <a:bodyPr wrap="square" rtlCol="0">
            <a:spAutoFit/>
          </a:bodyPr>
          <a:p>
            <a:r>
              <a:rPr kumimoji="1" lang="en-US" altLang="zh-CN" sz="900" dirty="0">
                <a:solidFill>
                  <a:schemeClr val="tx1">
                    <a:lumMod val="75000"/>
                    <a:lumOff val="25000"/>
                  </a:schemeClr>
                </a:solidFill>
                <a:latin typeface="+mn-ea"/>
              </a:rPr>
              <a:t>INDUSTRIAL NETWORK SOLUTION SPEC</a:t>
            </a:r>
            <a:r>
              <a:rPr kumimoji="1" lang="en-US" altLang="zh-CN" sz="900" dirty="0">
                <a:solidFill>
                  <a:schemeClr val="tx1">
                    <a:lumMod val="75000"/>
                    <a:lumOff val="25000"/>
                  </a:schemeClr>
                </a:solidFill>
                <a:latin typeface="+mn-ea"/>
              </a:rPr>
              <a:t>IALIST</a:t>
            </a:r>
            <a:endParaRPr kumimoji="1" lang="en-US" altLang="zh-CN" sz="900" dirty="0">
              <a:solidFill>
                <a:schemeClr val="tx1">
                  <a:lumMod val="75000"/>
                  <a:lumOff val="25000"/>
                </a:schemeClr>
              </a:solidFill>
              <a:latin typeface="+mn-ea"/>
            </a:endParaRPr>
          </a:p>
        </p:txBody>
      </p:sp>
      <p:cxnSp>
        <p:nvCxnSpPr>
          <p:cNvPr id="4" name="直线连接符 10"/>
          <p:cNvCxnSpPr/>
          <p:nvPr/>
        </p:nvCxnSpPr>
        <p:spPr>
          <a:xfrm>
            <a:off x="1481455" y="198415"/>
            <a:ext cx="0" cy="142875"/>
          </a:xfrm>
          <a:prstGeom prst="line">
            <a:avLst/>
          </a:prstGeom>
        </p:spPr>
        <p:style>
          <a:lnRef idx="1">
            <a:schemeClr val="dk1"/>
          </a:lnRef>
          <a:fillRef idx="0">
            <a:schemeClr val="dk1"/>
          </a:fillRef>
          <a:effectRef idx="0">
            <a:schemeClr val="dk1"/>
          </a:effectRef>
          <a:fontRef idx="minor">
            <a:schemeClr val="tx1"/>
          </a:fontRef>
        </p:style>
      </p:cxnSp>
      <p:sp>
        <p:nvSpPr>
          <p:cNvPr id="5" name="矩形 4"/>
          <p:cNvSpPr/>
          <p:nvPr/>
        </p:nvSpPr>
        <p:spPr>
          <a:xfrm>
            <a:off x="0" y="0"/>
            <a:ext cx="136800" cy="446400"/>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7" name="矩形 6"/>
          <p:cNvSpPr/>
          <p:nvPr/>
        </p:nvSpPr>
        <p:spPr>
          <a:xfrm>
            <a:off x="0" y="471315"/>
            <a:ext cx="136800" cy="194400"/>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8" name="object 3"/>
          <p:cNvSpPr/>
          <p:nvPr/>
        </p:nvSpPr>
        <p:spPr>
          <a:xfrm>
            <a:off x="1400175" y="434975"/>
            <a:ext cx="6156000" cy="36000"/>
          </a:xfrm>
          <a:custGeom>
            <a:avLst/>
            <a:gdLst/>
            <a:ahLst/>
            <a:cxnLst/>
            <a:rect l="l" t="t" r="r" b="b"/>
            <a:pathLst>
              <a:path w="7559675" h="142240">
                <a:moveTo>
                  <a:pt x="0" y="0"/>
                </a:moveTo>
                <a:lnTo>
                  <a:pt x="7559675" y="0"/>
                </a:lnTo>
                <a:lnTo>
                  <a:pt x="7559675" y="141732"/>
                </a:lnTo>
                <a:lnTo>
                  <a:pt x="0" y="141732"/>
                </a:lnTo>
                <a:lnTo>
                  <a:pt x="0" y="0"/>
                </a:lnTo>
                <a:close/>
              </a:path>
            </a:pathLst>
          </a:custGeom>
          <a:solidFill>
            <a:srgbClr val="127AE7"/>
          </a:solidFill>
        </p:spPr>
        <p:txBody>
          <a:bodyPr wrap="square" lIns="0" tIns="0" rIns="0" bIns="0" rtlCol="0"/>
          <a:p/>
        </p:txBody>
      </p:sp>
      <p:pic>
        <p:nvPicPr>
          <p:cNvPr id="10" name="图片 9" descr="拼合-中英文光普森科logo"/>
          <p:cNvPicPr>
            <a:picLocks noChangeAspect="1"/>
          </p:cNvPicPr>
          <p:nvPr/>
        </p:nvPicPr>
        <p:blipFill>
          <a:blip r:embed="rId3"/>
          <a:srcRect r="11149"/>
          <a:stretch>
            <a:fillRect/>
          </a:stretch>
        </p:blipFill>
        <p:spPr>
          <a:xfrm>
            <a:off x="138430" y="145415"/>
            <a:ext cx="1167130" cy="408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8093" y="10038607"/>
            <a:ext cx="6710400" cy="298876"/>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38" name="矩形 37"/>
          <p:cNvSpPr/>
          <p:nvPr/>
        </p:nvSpPr>
        <p:spPr>
          <a:xfrm>
            <a:off x="6742267" y="10038607"/>
            <a:ext cx="825499" cy="298876"/>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42" name="燕尾形 41"/>
          <p:cNvSpPr/>
          <p:nvPr/>
        </p:nvSpPr>
        <p:spPr>
          <a:xfrm rot="10800000">
            <a:off x="6914828"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3" name="燕尾形 42"/>
          <p:cNvSpPr/>
          <p:nvPr/>
        </p:nvSpPr>
        <p:spPr>
          <a:xfrm>
            <a:off x="7285417"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6" name="文本框 45"/>
          <p:cNvSpPr txBox="1"/>
          <p:nvPr/>
        </p:nvSpPr>
        <p:spPr>
          <a:xfrm>
            <a:off x="4826635" y="10062210"/>
            <a:ext cx="1872615" cy="275590"/>
          </a:xfrm>
          <a:prstGeom prst="rect">
            <a:avLst/>
          </a:prstGeom>
          <a:noFill/>
        </p:spPr>
        <p:txBody>
          <a:bodyPr wrap="square" rtlCol="0">
            <a:spAutoFit/>
          </a:bodyPr>
          <a:p>
            <a:r>
              <a:rPr lang="en-US" altLang="zh-CN" sz="1200">
                <a:solidFill>
                  <a:schemeClr val="bg1"/>
                </a:solidFill>
              </a:rPr>
              <a:t>WWW.GPSENKE.COM</a:t>
            </a:r>
            <a:endParaRPr lang="en-US" altLang="zh-CN" sz="1200">
              <a:solidFill>
                <a:schemeClr val="bg1"/>
              </a:solidFill>
            </a:endParaRPr>
          </a:p>
        </p:txBody>
      </p:sp>
      <p:graphicFrame>
        <p:nvGraphicFramePr>
          <p:cNvPr id="2" name="表格 1"/>
          <p:cNvGraphicFramePr/>
          <p:nvPr>
            <p:custDataLst>
              <p:tags r:id="rId1"/>
            </p:custDataLst>
          </p:nvPr>
        </p:nvGraphicFramePr>
        <p:xfrm>
          <a:off x="361950" y="807720"/>
          <a:ext cx="6836410" cy="9008745"/>
        </p:xfrm>
        <a:graphic>
          <a:graphicData uri="http://schemas.openxmlformats.org/drawingml/2006/table">
            <a:tbl>
              <a:tblPr firstRow="1" bandRow="1">
                <a:tableStyleId>{F5AB1C69-6EDB-4FF4-983F-18BD219EF322}</a:tableStyleId>
              </a:tblPr>
              <a:tblGrid>
                <a:gridCol w="1026795"/>
                <a:gridCol w="2248535"/>
                <a:gridCol w="3561080"/>
              </a:tblGrid>
              <a:tr h="392430">
                <a:tc rowSpan="6">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 RF</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Load Balancing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Load balancing is supported based on the number of users and user traffic</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5G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Priority</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sz="1000">
                        <a:solidFill>
                          <a:srgbClr val="231916"/>
                        </a:solidFill>
                        <a:latin typeface="Montserrat Medium" panose="00000600000000000000" charset="0"/>
                        <a:ea typeface="华文细黑" panose="02010600040101010101" charset="-122"/>
                        <a:cs typeface="微软雅黑" panose="020B0503020204020204" charset="-122"/>
                        <a:sym typeface="+mn-ea"/>
                      </a:endParaRPr>
                    </a:p>
                  </a:txBody>
                  <a:tcPr marL="0" marR="0" marT="0" marB="0" vert="horz" anchor="ctr" anchorCtr="0">
                    <a:solidFill>
                      <a:srgbClr val="F0F0F0"/>
                    </a:solidFill>
                  </a:tcPr>
                </a:tc>
              </a:tr>
              <a:tr h="3289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Automatic Channel </a:t>
                      </a:r>
                      <a:r>
                        <a:rPr lang="en-US" sz="1000" b="0">
                          <a:solidFill>
                            <a:srgbClr val="231916"/>
                          </a:solidFill>
                          <a:latin typeface="Montserrat Medium" panose="00000600000000000000" charset="0"/>
                          <a:ea typeface="华文细黑" panose="02010600040101010101" charset="-122"/>
                          <a:cs typeface="微软雅黑" panose="020B0503020204020204" charset="-122"/>
                        </a:rPr>
                        <a:t>Selection</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Automatic Power </a:t>
                      </a:r>
                      <a:r>
                        <a:rPr lang="en-US" sz="1000" b="0">
                          <a:solidFill>
                            <a:srgbClr val="231916"/>
                          </a:solidFill>
                          <a:latin typeface="Montserrat Medium" panose="00000600000000000000" charset="0"/>
                          <a:ea typeface="华文细黑" panose="02010600040101010101" charset="-122"/>
                          <a:cs typeface="微软雅黑" panose="020B0503020204020204" charset="-122"/>
                        </a:rPr>
                        <a:t>Regulation</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9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Intelligent Speed </a:t>
                      </a:r>
                      <a:r>
                        <a:rPr lang="en-US" sz="1000" b="0">
                          <a:solidFill>
                            <a:srgbClr val="231916"/>
                          </a:solidFill>
                          <a:latin typeface="Montserrat Medium" panose="00000600000000000000" charset="0"/>
                          <a:ea typeface="华文细黑" panose="02010600040101010101" charset="-122"/>
                          <a:cs typeface="微软雅黑" panose="020B0503020204020204" charset="-122"/>
                        </a:rPr>
                        <a:t>Select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766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Time Fair </a:t>
                      </a:r>
                      <a:r>
                        <a:rPr lang="en-US" sz="1000" b="0">
                          <a:solidFill>
                            <a:srgbClr val="231916"/>
                          </a:solidFill>
                          <a:latin typeface="Montserrat Medium" panose="00000600000000000000" charset="0"/>
                          <a:ea typeface="华文细黑" panose="02010600040101010101" charset="-122"/>
                          <a:cs typeface="微软雅黑" panose="020B0503020204020204" charset="-122"/>
                        </a:rPr>
                        <a:t>Scheduling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Support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rowSpan="2">
                  <a:txBody>
                    <a:bodyPr/>
                    <a:p>
                      <a:pPr indent="0" algn="ctr">
                        <a:buNone/>
                      </a:pPr>
                      <a:r>
                        <a:rPr lang="en-US" sz="1000" b="1">
                          <a:solidFill>
                            <a:srgbClr val="231916"/>
                          </a:solidFill>
                          <a:latin typeface="Montserrat Medium" panose="00000600000000000000" charset="0"/>
                          <a:ea typeface="华文细黑" panose="02010600040101010101" charset="-122"/>
                          <a:cs typeface="微软雅黑" panose="020B0503020204020204" charset="-122"/>
                        </a:rPr>
                        <a:t>Roaming</a:t>
                      </a:r>
                      <a:endParaRPr lang="en-US" sz="1000" b="1">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rowSpan="2">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Roaming </a:t>
                      </a:r>
                      <a:r>
                        <a:rPr lang="en-US" sz="1000" b="0">
                          <a:solidFill>
                            <a:srgbClr val="231916"/>
                          </a:solidFill>
                          <a:latin typeface="Montserrat Medium" panose="00000600000000000000" charset="0"/>
                          <a:ea typeface="华文细黑" panose="02010600040101010101" charset="-122"/>
                          <a:cs typeface="微软雅黑" panose="020B0503020204020204" charset="-122"/>
                        </a:rPr>
                        <a:t>Switch</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Support 802.11k, 802.11v, 802.11r</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328295">
                <a:tc vMerge="1">
                  <a:tcPr marL="0" marR="0" marT="0" marB="0" vert="horz" anchor="ctr" anchorCtr="0">
                    <a:solidFill>
                      <a:srgbClr val="F0F0F0"/>
                    </a:solidFill>
                  </a:tcPr>
                </a:tc>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LAY2/LAY3 </a:t>
                      </a:r>
                      <a:r>
                        <a:rPr lang="en-US" sz="1000" b="0">
                          <a:solidFill>
                            <a:srgbClr val="231916"/>
                          </a:solidFill>
                          <a:latin typeface="Montserrat Medium" panose="00000600000000000000" charset="0"/>
                          <a:ea typeface="华文细黑" panose="02010600040101010101" charset="-122"/>
                          <a:cs typeface="微软雅黑" panose="020B0503020204020204" charset="-122"/>
                        </a:rPr>
                        <a:t>Roaming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930">
                <a:tc rowSpan="4">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Security</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Encryption</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Support 64/128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bit WEP、Dynamic WEP、</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TKIP、CCMP encryption</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734695">
                <a:tc vMerge="1">
                  <a:tcPr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Authentication </a:t>
                      </a:r>
                      <a:r>
                        <a:rPr lang="en-US" sz="1000" b="0">
                          <a:solidFill>
                            <a:srgbClr val="231916"/>
                          </a:solidFill>
                          <a:latin typeface="Montserrat Medium" panose="00000600000000000000" charset="0"/>
                          <a:ea typeface="华文细黑" panose="02010600040101010101" charset="-122"/>
                          <a:cs typeface="微软雅黑" panose="020B0503020204020204" charset="-122"/>
                        </a:rPr>
                        <a:t>Method</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Cooperate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With AC</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Support WPA、WPA-PSK、WPA2- Enterprise、</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WPA2-PSK、WPA3、MAC address Verify、Web Verify、PPPoE Verification and etc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Methods</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328295">
                <a:tc vMerge="1">
                  <a:tcPr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LAY2 Isolation of Wireless </a:t>
                      </a:r>
                      <a:r>
                        <a:rPr lang="en-US" sz="1000" b="0">
                          <a:solidFill>
                            <a:srgbClr val="231916"/>
                          </a:solidFill>
                          <a:latin typeface="Montserrat Medium" panose="00000600000000000000" charset="0"/>
                          <a:ea typeface="华文细黑" panose="02010600040101010101" charset="-122"/>
                          <a:cs typeface="微软雅黑" panose="020B0503020204020204" charset="-122"/>
                        </a:rPr>
                        <a:t>Users</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vMerge="1">
                  <a:tcPr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wIDS</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rowSpan="3">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 </a:t>
                      </a:r>
                      <a:r>
                        <a:rPr lang="en-US" sz="1000" b="1">
                          <a:solidFill>
                            <a:srgbClr val="231916"/>
                          </a:solidFill>
                          <a:latin typeface="Montserrat Medium" panose="00000600000000000000" charset="0"/>
                          <a:ea typeface="华文细黑" panose="02010600040101010101" charset="-122"/>
                          <a:cs typeface="Montserrat Medium" panose="00000600000000000000" charset="0"/>
                        </a:rPr>
                        <a:t>AAA</a:t>
                      </a:r>
                      <a:endParaRPr lang="en-US" alt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RadiusClient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930">
                <a:tc vMerge="1">
                  <a:tcPr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Authentication Server </a:t>
                      </a: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Multi-domain configuration</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930">
                <a:tc vMerge="1">
                  <a:tcPr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Authentication </a:t>
                      </a:r>
                      <a:r>
                        <a:rPr lang="en-US" sz="1000" b="0">
                          <a:solidFill>
                            <a:srgbClr val="231916"/>
                          </a:solidFill>
                          <a:latin typeface="Montserrat Medium" panose="00000600000000000000" charset="0"/>
                          <a:ea typeface="华文细黑" panose="02010600040101010101" charset="-122"/>
                          <a:cs typeface="微软雅黑" panose="020B0503020204020204" charset="-122"/>
                        </a:rPr>
                        <a:t>Server Back</a:t>
                      </a:r>
                      <a:r>
                        <a:rPr lang="en-US" sz="1000" b="0">
                          <a:solidFill>
                            <a:srgbClr val="231916"/>
                          </a:solidFill>
                          <a:latin typeface="Montserrat Medium" panose="00000600000000000000" charset="0"/>
                          <a:ea typeface="华文细黑" panose="02010600040101010101" charset="-122"/>
                          <a:cs typeface="微软雅黑" panose="020B0503020204020204" charset="-122"/>
                        </a:rPr>
                        <a:t>up</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7660">
                <a:tc rowSpan="5">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LAY2/</a:t>
                      </a:r>
                      <a:r>
                        <a:rPr lang="en-US" sz="1000" b="1">
                          <a:solidFill>
                            <a:srgbClr val="000000"/>
                          </a:solidFill>
                          <a:latin typeface="Montserrat Medium" panose="00000600000000000000" charset="0"/>
                          <a:ea typeface="华文细黑" panose="02010600040101010101" charset="-122"/>
                          <a:cs typeface="Montserrat Medium" panose="00000600000000000000" charset="0"/>
                        </a:rPr>
                        <a:t>LAY3</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IP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Address</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Static IP and DHCP dynamically obtain addresses</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328295">
                <a:tc vMerge="1">
                  <a:tcPr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IPv6</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vMerge="1">
                  <a:tcPr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ACL</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930">
                <a:tc vMerge="1">
                  <a:tcPr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DHCP server</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 (Router Mode)</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vMerge="1">
                  <a:tcPr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NAT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 </a:t>
                      </a:r>
                      <a:r>
                        <a:rPr lang="en-US" sz="1000">
                          <a:solidFill>
                            <a:srgbClr val="231916"/>
                          </a:solidFill>
                          <a:latin typeface="Montserrat Medium" panose="00000600000000000000" charset="0"/>
                          <a:ea typeface="华文细黑" panose="02010600040101010101" charset="-122"/>
                          <a:cs typeface="微软雅黑" panose="020B0503020204020204" charset="-122"/>
                          <a:sym typeface="+mn-ea"/>
                        </a:rPr>
                        <a:t>(Router Mode)</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rowSpan="5">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 </a:t>
                      </a:r>
                      <a:r>
                        <a:rPr lang="en-US" sz="1000" b="1">
                          <a:solidFill>
                            <a:srgbClr val="231916"/>
                          </a:solidFill>
                          <a:latin typeface="Montserrat Medium" panose="00000600000000000000" charset="0"/>
                          <a:ea typeface="华文细黑" panose="02010600040101010101" charset="-122"/>
                          <a:cs typeface="Montserrat Medium" panose="00000600000000000000" charset="0"/>
                        </a:rPr>
                        <a:t>Service </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Quality</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WMM(802.11e)</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Priority </a:t>
                      </a:r>
                      <a:r>
                        <a:rPr lang="en-US" sz="1000" b="0">
                          <a:solidFill>
                            <a:srgbClr val="231916"/>
                          </a:solidFill>
                          <a:latin typeface="Montserrat Medium" panose="00000600000000000000" charset="0"/>
                          <a:ea typeface="华文细黑" panose="02010600040101010101" charset="-122"/>
                          <a:cs typeface="微软雅黑" panose="020B0503020204020204" charset="-122"/>
                        </a:rPr>
                        <a:t>Mapping</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766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QoS Policy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Mapping</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930">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Bandwidth </a:t>
                      </a:r>
                      <a:r>
                        <a:rPr lang="en-US" sz="1000" b="0">
                          <a:solidFill>
                            <a:srgbClr val="231916"/>
                          </a:solidFill>
                          <a:latin typeface="Montserrat Medium" panose="00000600000000000000" charset="0"/>
                          <a:ea typeface="华文细黑" panose="02010600040101010101" charset="-122"/>
                          <a:cs typeface="微软雅黑" panose="020B0503020204020204" charset="-122"/>
                        </a:rPr>
                        <a:t>Managed</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Support Bandwidth Speed Limitation based on SSID and </a:t>
                      </a:r>
                      <a:r>
                        <a:rPr lang="en-US" sz="1000" b="0">
                          <a:solidFill>
                            <a:srgbClr val="231916"/>
                          </a:solidFill>
                          <a:latin typeface="Montserrat Medium" panose="00000600000000000000" charset="0"/>
                          <a:ea typeface="华文细黑" panose="02010600040101010101" charset="-122"/>
                          <a:cs typeface="Montserrat Medium" panose="00000600000000000000" charset="0"/>
                        </a:rPr>
                        <a:t>Users</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328295">
                <a:tc vMerge="1">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Call Admission Control（CAC）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Support</a:t>
                      </a:r>
                      <a:endParaRPr lang="en-US" alt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r>
              <a:tr h="328295">
                <a:tc>
                  <a:txBody>
                    <a:bodyPr/>
                    <a:p>
                      <a:pPr indent="0" algn="ctr">
                        <a:buNone/>
                      </a:pPr>
                      <a:r>
                        <a:rPr lang="en-US" altLang="en-US" sz="1000" b="1">
                          <a:solidFill>
                            <a:srgbClr val="231916"/>
                          </a:solidFill>
                          <a:latin typeface="Montserrat Medium" panose="00000600000000000000" charset="0"/>
                          <a:ea typeface="华文细黑" panose="02010600040101010101" charset="-122"/>
                          <a:cs typeface="微软雅黑" panose="020B0503020204020204" charset="-122"/>
                        </a:rPr>
                        <a:t>Maintenance</a:t>
                      </a:r>
                      <a:endParaRPr lang="en-US" altLang="en-US" sz="1000" b="1">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微软雅黑" panose="020B0503020204020204" charset="-122"/>
                        </a:rPr>
                        <a:t>Network </a:t>
                      </a:r>
                      <a:r>
                        <a:rPr lang="en-US" sz="1000" b="0">
                          <a:solidFill>
                            <a:srgbClr val="231916"/>
                          </a:solidFill>
                          <a:latin typeface="Montserrat Medium" panose="00000600000000000000" charset="0"/>
                          <a:ea typeface="华文细黑" panose="02010600040101010101" charset="-122"/>
                          <a:cs typeface="微软雅黑" panose="020B0503020204020204" charset="-122"/>
                        </a:rPr>
                        <a:t>Management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SNMPV1/V2c/V3、Trap、Telnet、FTP/TFTP、WEB</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bl>
          </a:graphicData>
        </a:graphic>
      </p:graphicFrame>
      <p:sp>
        <p:nvSpPr>
          <p:cNvPr id="3" name="文本框 2"/>
          <p:cNvSpPr txBox="1"/>
          <p:nvPr/>
        </p:nvSpPr>
        <p:spPr>
          <a:xfrm>
            <a:off x="1491615" y="155575"/>
            <a:ext cx="3446145" cy="229870"/>
          </a:xfrm>
          <a:prstGeom prst="rect">
            <a:avLst/>
          </a:prstGeom>
          <a:noFill/>
        </p:spPr>
        <p:txBody>
          <a:bodyPr wrap="square" rtlCol="0">
            <a:spAutoFit/>
          </a:bodyPr>
          <a:p>
            <a:r>
              <a:rPr kumimoji="1" lang="en-US" altLang="zh-CN" sz="900" dirty="0">
                <a:solidFill>
                  <a:schemeClr val="tx1">
                    <a:lumMod val="75000"/>
                    <a:lumOff val="25000"/>
                  </a:schemeClr>
                </a:solidFill>
                <a:latin typeface="+mn-ea"/>
              </a:rPr>
              <a:t>INDUSTRIAL NETWORK SOLUTION SPEC</a:t>
            </a:r>
            <a:r>
              <a:rPr kumimoji="1" lang="en-US" altLang="zh-CN" sz="900" dirty="0">
                <a:solidFill>
                  <a:schemeClr val="tx1">
                    <a:lumMod val="75000"/>
                    <a:lumOff val="25000"/>
                  </a:schemeClr>
                </a:solidFill>
                <a:latin typeface="+mn-ea"/>
              </a:rPr>
              <a:t>IALIST</a:t>
            </a:r>
            <a:endParaRPr kumimoji="1" lang="en-US" altLang="zh-CN" sz="900" dirty="0">
              <a:solidFill>
                <a:schemeClr val="tx1">
                  <a:lumMod val="75000"/>
                  <a:lumOff val="25000"/>
                </a:schemeClr>
              </a:solidFill>
              <a:latin typeface="+mn-ea"/>
            </a:endParaRPr>
          </a:p>
        </p:txBody>
      </p:sp>
      <p:cxnSp>
        <p:nvCxnSpPr>
          <p:cNvPr id="4" name="直线连接符 10"/>
          <p:cNvCxnSpPr/>
          <p:nvPr/>
        </p:nvCxnSpPr>
        <p:spPr>
          <a:xfrm>
            <a:off x="1481455" y="198415"/>
            <a:ext cx="0" cy="142875"/>
          </a:xfrm>
          <a:prstGeom prst="line">
            <a:avLst/>
          </a:prstGeom>
        </p:spPr>
        <p:style>
          <a:lnRef idx="1">
            <a:schemeClr val="dk1"/>
          </a:lnRef>
          <a:fillRef idx="0">
            <a:schemeClr val="dk1"/>
          </a:fillRef>
          <a:effectRef idx="0">
            <a:schemeClr val="dk1"/>
          </a:effectRef>
          <a:fontRef idx="minor">
            <a:schemeClr val="tx1"/>
          </a:fontRef>
        </p:style>
      </p:cxnSp>
      <p:sp>
        <p:nvSpPr>
          <p:cNvPr id="5" name="矩形 4"/>
          <p:cNvSpPr/>
          <p:nvPr/>
        </p:nvSpPr>
        <p:spPr>
          <a:xfrm>
            <a:off x="0" y="0"/>
            <a:ext cx="136800" cy="446400"/>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6" name="矩形 5"/>
          <p:cNvSpPr/>
          <p:nvPr/>
        </p:nvSpPr>
        <p:spPr>
          <a:xfrm>
            <a:off x="0" y="471315"/>
            <a:ext cx="136800" cy="194400"/>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7" name="object 3"/>
          <p:cNvSpPr/>
          <p:nvPr/>
        </p:nvSpPr>
        <p:spPr>
          <a:xfrm>
            <a:off x="1400175" y="434975"/>
            <a:ext cx="6156000" cy="36000"/>
          </a:xfrm>
          <a:custGeom>
            <a:avLst/>
            <a:gdLst/>
            <a:ahLst/>
            <a:cxnLst/>
            <a:rect l="l" t="t" r="r" b="b"/>
            <a:pathLst>
              <a:path w="7559675" h="142240">
                <a:moveTo>
                  <a:pt x="0" y="0"/>
                </a:moveTo>
                <a:lnTo>
                  <a:pt x="7559675" y="0"/>
                </a:lnTo>
                <a:lnTo>
                  <a:pt x="7559675" y="141732"/>
                </a:lnTo>
                <a:lnTo>
                  <a:pt x="0" y="141732"/>
                </a:lnTo>
                <a:lnTo>
                  <a:pt x="0" y="0"/>
                </a:lnTo>
                <a:close/>
              </a:path>
            </a:pathLst>
          </a:custGeom>
          <a:solidFill>
            <a:srgbClr val="127AE7"/>
          </a:solidFill>
        </p:spPr>
        <p:txBody>
          <a:bodyPr wrap="square" lIns="0" tIns="0" rIns="0" bIns="0" rtlCol="0"/>
          <a:p/>
        </p:txBody>
      </p:sp>
      <p:pic>
        <p:nvPicPr>
          <p:cNvPr id="10" name="图片 9" descr="拼合-中英文光普森科logo"/>
          <p:cNvPicPr>
            <a:picLocks noChangeAspect="1"/>
          </p:cNvPicPr>
          <p:nvPr/>
        </p:nvPicPr>
        <p:blipFill>
          <a:blip r:embed="rId2"/>
          <a:srcRect r="11149"/>
          <a:stretch>
            <a:fillRect/>
          </a:stretch>
        </p:blipFill>
        <p:spPr>
          <a:xfrm>
            <a:off x="138430" y="145415"/>
            <a:ext cx="1167130" cy="408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8093" y="10038607"/>
            <a:ext cx="6710400" cy="298876"/>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38" name="矩形 37"/>
          <p:cNvSpPr/>
          <p:nvPr/>
        </p:nvSpPr>
        <p:spPr>
          <a:xfrm>
            <a:off x="6742267" y="10038607"/>
            <a:ext cx="825499" cy="298876"/>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42" name="燕尾形 41"/>
          <p:cNvSpPr/>
          <p:nvPr/>
        </p:nvSpPr>
        <p:spPr>
          <a:xfrm rot="10800000">
            <a:off x="6914828"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3" name="燕尾形 42"/>
          <p:cNvSpPr/>
          <p:nvPr/>
        </p:nvSpPr>
        <p:spPr>
          <a:xfrm>
            <a:off x="7285417"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6" name="文本框 45"/>
          <p:cNvSpPr txBox="1"/>
          <p:nvPr/>
        </p:nvSpPr>
        <p:spPr>
          <a:xfrm>
            <a:off x="4826635" y="10062210"/>
            <a:ext cx="1872615" cy="275590"/>
          </a:xfrm>
          <a:prstGeom prst="rect">
            <a:avLst/>
          </a:prstGeom>
          <a:noFill/>
        </p:spPr>
        <p:txBody>
          <a:bodyPr wrap="square" rtlCol="0">
            <a:spAutoFit/>
          </a:bodyPr>
          <a:p>
            <a:r>
              <a:rPr lang="en-US" altLang="zh-CN" sz="1200">
                <a:solidFill>
                  <a:schemeClr val="bg1"/>
                </a:solidFill>
              </a:rPr>
              <a:t>WWW.GPSENKE.COM</a:t>
            </a:r>
            <a:endParaRPr lang="en-US" altLang="zh-CN" sz="1200">
              <a:solidFill>
                <a:schemeClr val="bg1"/>
              </a:solidFill>
            </a:endParaRPr>
          </a:p>
        </p:txBody>
      </p:sp>
      <p:graphicFrame>
        <p:nvGraphicFramePr>
          <p:cNvPr id="5" name="表格 4"/>
          <p:cNvGraphicFramePr/>
          <p:nvPr>
            <p:custDataLst>
              <p:tags r:id="rId1"/>
            </p:custDataLst>
          </p:nvPr>
        </p:nvGraphicFramePr>
        <p:xfrm>
          <a:off x="355600" y="941705"/>
          <a:ext cx="6842760" cy="4101465"/>
        </p:xfrm>
        <a:graphic>
          <a:graphicData uri="http://schemas.openxmlformats.org/drawingml/2006/table">
            <a:tbl>
              <a:tblPr firstRow="1" bandRow="1">
                <a:tableStyleId>{F5AB1C69-6EDB-4FF4-983F-18BD219EF322}</a:tableStyleId>
              </a:tblPr>
              <a:tblGrid>
                <a:gridCol w="909955"/>
                <a:gridCol w="1068705"/>
                <a:gridCol w="4864100"/>
              </a:tblGrid>
              <a:tr h="386080">
                <a:tc gridSpan="3">
                  <a:txBody>
                    <a:bodyPr/>
                    <a:p>
                      <a:pPr algn="ctr">
                        <a:buNone/>
                      </a:pPr>
                      <a:r>
                        <a:rPr lang="en-US" altLang="zh-CN" sz="1500">
                          <a:latin typeface="Montserrat Medium" panose="00000600000000000000" charset="0"/>
                          <a:cs typeface="Montserrat Medium" panose="00000600000000000000" charset="0"/>
                        </a:rPr>
                        <a:t>Hardware Parameter</a:t>
                      </a:r>
                      <a:endParaRPr lang="en-US" altLang="zh-CN" sz="1500">
                        <a:latin typeface="Montserrat Medium" panose="00000600000000000000" charset="0"/>
                        <a:cs typeface="Montserrat Medium" panose="00000600000000000000" charset="0"/>
                      </a:endParaRPr>
                    </a:p>
                  </a:txBody>
                  <a:tcPr anchor="ctr" anchorCtr="0">
                    <a:solidFill>
                      <a:srgbClr val="0070C0"/>
                    </a:solidFill>
                  </a:tcPr>
                </a:tc>
                <a:tc hMerge="1">
                  <a:tcPr/>
                </a:tc>
                <a:tc hMerge="1">
                  <a:tcPr/>
                </a:tc>
              </a:tr>
              <a:tr h="288000">
                <a:tc gridSpan="2">
                  <a:txBody>
                    <a:bodyPr/>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Size</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238mm×214mm×58mm ( Not including waterproof connector )</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gridSpan="2">
                  <a:txBody>
                    <a:bodyPr/>
                    <a:p>
                      <a:pPr indent="0" algn="ctr">
                        <a:buNone/>
                      </a:pPr>
                      <a:r>
                        <a:rPr lang="en-US" altLang="zh-CN" sz="1000" b="1">
                          <a:solidFill>
                            <a:srgbClr val="231916"/>
                          </a:solidFill>
                          <a:latin typeface="Montserrat Medium" panose="00000600000000000000" charset="0"/>
                          <a:ea typeface="华文细黑" panose="02010600040101010101" charset="-122"/>
                          <a:cs typeface="Montserrat Medium" panose="00000600000000000000" charset="0"/>
                        </a:rPr>
                        <a:t>Weight</a:t>
                      </a:r>
                      <a:endParaRPr lang="en-US" altLang="zh-CN"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1.2kg</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rowSpan="3">
                  <a:txBody>
                    <a:bodyPr/>
                    <a:p>
                      <a:pPr indent="0" algn="ctr">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Port</a:t>
                      </a:r>
                      <a:endParaRPr 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Ethernet</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 </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a:t>
                      </a:r>
                      <a:r>
                        <a:rPr lang="en-US" sz="1000" b="0">
                          <a:solidFill>
                            <a:srgbClr val="231916"/>
                          </a:solidFill>
                          <a:latin typeface="Montserrat Medium" panose="00000600000000000000" charset="0"/>
                          <a:ea typeface="华文细黑" panose="02010600040101010101" charset="-122"/>
                          <a:cs typeface="Montserrat Medium" panose="00000600000000000000" charset="0"/>
                        </a:rPr>
                        <a:t> 10/100/1000Base-T PoE/RJ45 Port</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vMerge="1">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Fiber</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1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a:t>
                      </a: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 1</a:t>
                      </a: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000M SFP  Fiber Port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vMerge="1">
                  <a:tcPr marL="0" marR="0" marT="0" marB="0" vert="horz"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console </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504000">
                <a:tc rowSpan="2">
                  <a:txBody>
                    <a:bodyPr/>
                    <a:p>
                      <a:pPr indent="0" algn="ctr">
                        <a:buNone/>
                      </a:pPr>
                      <a:r>
                        <a:rPr lang="en-US" altLang="zh-CN" sz="1000" b="1">
                          <a:solidFill>
                            <a:srgbClr val="000000"/>
                          </a:solidFill>
                          <a:latin typeface="Montserrat Medium" panose="00000600000000000000" charset="0"/>
                          <a:ea typeface="华文细黑" panose="02010600040101010101" charset="-122"/>
                          <a:cs typeface="Montserrat Medium" panose="00000600000000000000" charset="0"/>
                        </a:rPr>
                        <a:t>Antenna</a:t>
                      </a:r>
                      <a:r>
                        <a:rPr lang="zh-CN" altLang="en-US" sz="1000" b="1">
                          <a:solidFill>
                            <a:srgbClr val="000000"/>
                          </a:solidFill>
                          <a:latin typeface="Montserrat Medium" panose="00000600000000000000" charset="0"/>
                          <a:ea typeface="华文细黑" panose="02010600040101010101" charset="-122"/>
                          <a:cs typeface="Montserrat Medium" panose="00000600000000000000" charset="0"/>
                        </a:rPr>
                        <a:t>（</a:t>
                      </a:r>
                      <a:r>
                        <a:rPr lang="en-US" altLang="zh-CN" sz="1000" b="1">
                          <a:solidFill>
                            <a:srgbClr val="000000"/>
                          </a:solidFill>
                          <a:latin typeface="Montserrat Medium" panose="00000600000000000000" charset="0"/>
                          <a:ea typeface="华文细黑" panose="02010600040101010101" charset="-122"/>
                          <a:cs typeface="Montserrat Medium" panose="00000600000000000000" charset="0"/>
                        </a:rPr>
                        <a:t>Optional</a:t>
                      </a:r>
                      <a:r>
                        <a:rPr lang="zh-CN" altLang="en-US" sz="1000" b="1">
                          <a:solidFill>
                            <a:srgbClr val="000000"/>
                          </a:solidFill>
                          <a:latin typeface="Montserrat Medium" panose="00000600000000000000" charset="0"/>
                          <a:ea typeface="华文细黑" panose="02010600040101010101" charset="-122"/>
                          <a:cs typeface="Montserrat Medium" panose="00000600000000000000" charset="0"/>
                        </a:rPr>
                        <a:t>）</a:t>
                      </a:r>
                      <a:endParaRPr lang="zh-CN" altLang="en-US" sz="1000" b="1">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External</a:t>
                      </a:r>
                      <a:endParaRPr lang="en-US" altLang="zh-CN"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2.4G: ≧ 10 dBi@ 2.4~2.4835GHz ，Horizontal angle 60 </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a:t>
                      </a: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 Vertical 30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5G: ≧ 10 dBi@ 5.15~5.85GHz，Horizontal angle 80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a:t>
                      </a:r>
                      <a:r>
                        <a:rPr lang="en-US" altLang="zh-CN" sz="1000">
                          <a:solidFill>
                            <a:srgbClr val="231916"/>
                          </a:solidFill>
                          <a:latin typeface="Montserrat Medium" panose="00000600000000000000" charset="0"/>
                          <a:ea typeface="华文细黑" panose="02010600040101010101" charset="-122"/>
                          <a:cs typeface="Montserrat Medium" panose="00000600000000000000" charset="0"/>
                          <a:sym typeface="+mn-ea"/>
                        </a:rPr>
                        <a:t>, </a:t>
                      </a:r>
                      <a:r>
                        <a:rPr lang="en-US"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Vertical 30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403860">
                <a:tc vMerge="1">
                  <a:tcPr marL="0" marR="0" marT="0" marB="0" vert="horz" anchor="ctr" anchorCtr="0"/>
                </a:tc>
                <a:tc>
                  <a:txBody>
                    <a:bodyPr/>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Build-In</a:t>
                      </a:r>
                      <a:endParaRPr lang="en-US" altLang="zh-CN"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4 </a:t>
                      </a:r>
                      <a:r>
                        <a:rPr lang="zh-CN" alt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a:t>
                      </a: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 </a:t>
                      </a: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 N-K Type Connector Port  (2.4GHzx2 ，5GHzx2) </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Built-in lightning protection</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323850">
                <a:tc rowSpan="2">
                  <a:txBody>
                    <a:bodyPr/>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Working</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Band</a:t>
                      </a:r>
                      <a:endParaRPr 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2.4G</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802.11ax/n/g/b: 2.4GHz-2.483GHz ( CHINA )</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648000">
                <a:tc vMerge="1">
                  <a:tcPr marL="0" marR="0" marT="0" marB="0" vert="horz" anchor="ctr" anchorCtr="0"/>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5G</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802.11 ax/ac/n/a:</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5.150GHz-5.350GHz</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5.725GHz-5.850GHz ( CHINA )</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bl>
          </a:graphicData>
        </a:graphic>
      </p:graphicFrame>
      <p:graphicFrame>
        <p:nvGraphicFramePr>
          <p:cNvPr id="3" name="表格 2"/>
          <p:cNvGraphicFramePr/>
          <p:nvPr>
            <p:custDataLst>
              <p:tags r:id="rId2"/>
            </p:custDataLst>
          </p:nvPr>
        </p:nvGraphicFramePr>
        <p:xfrm>
          <a:off x="347980" y="4659630"/>
          <a:ext cx="6842760" cy="5177790"/>
        </p:xfrm>
        <a:graphic>
          <a:graphicData uri="http://schemas.openxmlformats.org/drawingml/2006/table">
            <a:tbl>
              <a:tblPr firstRow="1" bandRow="1">
                <a:tableStyleId>{F5AB1C69-6EDB-4FF4-983F-18BD219EF322}</a:tableStyleId>
              </a:tblPr>
              <a:tblGrid>
                <a:gridCol w="1993900"/>
                <a:gridCol w="4848860"/>
              </a:tblGrid>
              <a:tr h="1080135">
                <a:tc>
                  <a:txBody>
                    <a:bodyPr/>
                    <a:p>
                      <a:pPr indent="0" algn="ctr">
                        <a:buNone/>
                      </a:pPr>
                      <a:r>
                        <a:rPr lang="en-US" sz="1000" b="1">
                          <a:solidFill>
                            <a:schemeClr val="tx1"/>
                          </a:solidFill>
                          <a:latin typeface="Montserrat Medium" panose="00000600000000000000" charset="0"/>
                          <a:ea typeface="华文细黑" panose="02010600040101010101" charset="-122"/>
                          <a:cs typeface="Montserrat Medium" panose="00000600000000000000" charset="0"/>
                        </a:rPr>
                        <a:t> Modulation </a:t>
                      </a:r>
                      <a:r>
                        <a:rPr lang="en-US" sz="1000" b="1">
                          <a:solidFill>
                            <a:schemeClr val="tx1"/>
                          </a:solidFill>
                          <a:latin typeface="Montserrat Medium" panose="00000600000000000000" charset="0"/>
                          <a:ea typeface="华文细黑" panose="02010600040101010101" charset="-122"/>
                          <a:cs typeface="Montserrat Medium" panose="00000600000000000000" charset="0"/>
                        </a:rPr>
                        <a:t>Technology</a:t>
                      </a:r>
                      <a:endParaRPr lang="en-US" sz="1000" b="1">
                        <a:solidFill>
                          <a:schemeClr val="tx1"/>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OFDM :  BPSK@6/9Mbps、QPSK@12/18Mbps、16-QAM@24Mbps、</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                64-QAM@48/54Mbps DSSS : DBPSK@1Mbps、</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                </a:t>
                      </a:r>
                      <a:r>
                        <a:rPr lang="en-US" sz="1000" b="0">
                          <a:solidFill>
                            <a:srgbClr val="000000"/>
                          </a:solidFill>
                          <a:latin typeface="Montserrat Medium" panose="00000600000000000000" charset="0"/>
                          <a:ea typeface="华文细黑" panose="02010600040101010101" charset="-122"/>
                          <a:cs typeface="Montserrat Medium" panose="00000600000000000000" charset="0"/>
                        </a:rPr>
                        <a:t>DQPSK@2Mbps、CCK@5.5/11Mbps</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MIMO-OFDM （11n）: MCS 0-15  </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MIMO-OFDM （11ac）: MCS 0-9  </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0">
                          <a:solidFill>
                            <a:srgbClr val="000000"/>
                          </a:solidFill>
                          <a:latin typeface="Montserrat Medium" panose="00000600000000000000" charset="0"/>
                          <a:ea typeface="华文细黑" panose="02010600040101010101" charset="-122"/>
                          <a:cs typeface="Montserrat Medium" panose="00000600000000000000" charset="0"/>
                        </a:rPr>
                        <a:t>MIMO-OFDM （11ax）: MCS 0-11</a:t>
                      </a:r>
                      <a:endParaRPr lang="en-US" sz="1000" b="0">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1152000">
                <a:tc>
                  <a:txBody>
                    <a:bodyPr/>
                    <a:p>
                      <a:pPr indent="0" algn="ctr">
                        <a:buNone/>
                      </a:pPr>
                      <a:r>
                        <a:rPr lang="en-US" sz="1000" b="1">
                          <a:solidFill>
                            <a:schemeClr val="tx1"/>
                          </a:solidFill>
                          <a:latin typeface="Montserrat Medium" panose="00000600000000000000" charset="0"/>
                          <a:ea typeface="华文细黑" panose="02010600040101010101" charset="-122"/>
                          <a:cs typeface="Montserrat Medium" panose="00000600000000000000" charset="0"/>
                          <a:sym typeface="+mn-ea"/>
                        </a:rPr>
                        <a:t> Modulation Method</a:t>
                      </a:r>
                      <a:endParaRPr lang="en-US" sz="1000" b="1">
                        <a:solidFill>
                          <a:schemeClr val="tx1"/>
                        </a:solidFill>
                        <a:latin typeface="Montserrat Medium" panose="00000600000000000000" charset="0"/>
                        <a:ea typeface="华文细黑" panose="02010600040101010101" charset="-122"/>
                        <a:cs typeface="Montserrat Medium" panose="00000600000000000000" charset="0"/>
                        <a:sym typeface="+mn-ea"/>
                      </a:endParaRPr>
                    </a:p>
                  </a:txBody>
                  <a:tcPr marL="0" marR="0" marT="0" marB="0" vert="horz" anchor="ctr" anchorCtr="0">
                    <a:solidFill>
                      <a:srgbClr val="F0F0F0"/>
                    </a:solidFill>
                  </a:tcPr>
                </a:tc>
                <a:tc>
                  <a:txBody>
                    <a:bodyPr/>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11b</a:t>
                      </a:r>
                      <a:r>
                        <a:rPr lang="en-US" sz="1000">
                          <a:solidFill>
                            <a:srgbClr val="000000"/>
                          </a:solidFill>
                          <a:latin typeface="Montserrat Medium" panose="00000600000000000000" charset="0"/>
                          <a:ea typeface="华文细黑" panose="02010600040101010101" charset="-122"/>
                          <a:cs typeface="Montserrat Medium" panose="00000600000000000000" charset="0"/>
                        </a:rPr>
                        <a:t>：DSS:CCK@5.5/11Mbps,DQPSK@2Mbps,DBPSK@1Mbps</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11a/g</a:t>
                      </a:r>
                      <a:r>
                        <a:rPr lang="en-US" sz="1000">
                          <a:solidFill>
                            <a:srgbClr val="000000"/>
                          </a:solidFill>
                          <a:latin typeface="Montserrat Medium" panose="00000600000000000000" charset="0"/>
                          <a:ea typeface="华文细黑" panose="02010600040101010101" charset="-122"/>
                          <a:cs typeface="Montserrat Medium" panose="00000600000000000000" charset="0"/>
                        </a:rPr>
                        <a:t>：OFDM:64QAM@48/54Mbps,16QAM@24Mbps,</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a:solidFill>
                            <a:srgbClr val="000000"/>
                          </a:solidFill>
                          <a:latin typeface="Montserrat Medium" panose="00000600000000000000" charset="0"/>
                          <a:ea typeface="华文细黑" panose="02010600040101010101" charset="-122"/>
                          <a:cs typeface="Montserrat Medium" panose="00000600000000000000" charset="0"/>
                        </a:rPr>
                        <a:t>               QPSK@12/18Mbps,BPSK@6/9Mbps</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11n</a:t>
                      </a:r>
                      <a:r>
                        <a:rPr lang="en-US" sz="1000">
                          <a:solidFill>
                            <a:srgbClr val="000000"/>
                          </a:solidFill>
                          <a:latin typeface="Montserrat Medium" panose="00000600000000000000" charset="0"/>
                          <a:ea typeface="华文细黑" panose="02010600040101010101" charset="-122"/>
                          <a:cs typeface="Montserrat Medium" panose="00000600000000000000" charset="0"/>
                        </a:rPr>
                        <a:t>：MIMO-OFDM:BPSK,QPSK,16QAM,64QAM</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11ac/ac wave2</a:t>
                      </a:r>
                      <a:r>
                        <a:rPr lang="en-US" sz="1000">
                          <a:solidFill>
                            <a:srgbClr val="000000"/>
                          </a:solidFill>
                          <a:latin typeface="Montserrat Medium" panose="00000600000000000000" charset="0"/>
                          <a:ea typeface="华文细黑" panose="02010600040101010101" charset="-122"/>
                          <a:cs typeface="Montserrat Medium" panose="00000600000000000000" charset="0"/>
                        </a:rPr>
                        <a:t>：MIMO-OFDM:BPSK,QPSK,16QAM,64QAM,256QAM</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p>
                      <a:pPr lvl="1" indent="0" algn="l">
                        <a:buNone/>
                      </a:pPr>
                      <a:r>
                        <a:rPr lang="en-US" sz="1000" b="1">
                          <a:solidFill>
                            <a:srgbClr val="000000"/>
                          </a:solidFill>
                          <a:latin typeface="Montserrat Medium" panose="00000600000000000000" charset="0"/>
                          <a:ea typeface="华文细黑" panose="02010600040101010101" charset="-122"/>
                          <a:cs typeface="Montserrat Medium" panose="00000600000000000000" charset="0"/>
                        </a:rPr>
                        <a:t>11ax</a:t>
                      </a:r>
                      <a:r>
                        <a:rPr lang="en-US" sz="1000">
                          <a:solidFill>
                            <a:srgbClr val="000000"/>
                          </a:solidFill>
                          <a:latin typeface="Montserrat Medium" panose="00000600000000000000" charset="0"/>
                          <a:ea typeface="华文细黑" panose="02010600040101010101" charset="-122"/>
                          <a:cs typeface="Montserrat Medium" panose="00000600000000000000" charset="0"/>
                        </a:rPr>
                        <a:t>: MIMO-OFDM: BPSK,QPSK,16QAM,64QAM,256QAM,1024QAM</a:t>
                      </a:r>
                      <a:endParaRPr lang="en-US" sz="1000">
                        <a:solidFill>
                          <a:srgbClr val="000000"/>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a:txBody>
                    <a:bodyPr/>
                    <a:p>
                      <a:pPr indent="0" algn="ctr">
                        <a:buNone/>
                      </a:pPr>
                      <a:r>
                        <a:rPr lang="en-US" sz="1000" b="1">
                          <a:solidFill>
                            <a:schemeClr val="tx1"/>
                          </a:solidFill>
                          <a:latin typeface="Montserrat Medium" panose="00000600000000000000" charset="0"/>
                          <a:ea typeface="华文细黑" panose="02010600040101010101" charset="-122"/>
                          <a:cs typeface="Montserrat Medium" panose="00000600000000000000" charset="0"/>
                          <a:sym typeface="+mn-ea"/>
                        </a:rPr>
                        <a:t>MAX Transmit Power</a:t>
                      </a:r>
                      <a:endParaRPr lang="en-US" altLang="en-US" sz="1000" b="1">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chemeClr val="tx1"/>
                          </a:solidFill>
                          <a:latin typeface="Montserrat Medium" panose="00000600000000000000" charset="0"/>
                          <a:ea typeface="华文细黑" panose="02010600040101010101" charset="-122"/>
                          <a:cs typeface="Montserrat Medium" panose="00000600000000000000" charset="0"/>
                        </a:rPr>
                        <a:t>27dBm</a:t>
                      </a:r>
                      <a:endParaRPr lang="en-US" altLang="en-US" sz="1000" b="0">
                        <a:solidFill>
                          <a:schemeClr val="tx1"/>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a:txBody>
                    <a:bodyPr/>
                    <a:p>
                      <a:pPr indent="0" algn="ctr">
                        <a:buNone/>
                      </a:pPr>
                      <a:r>
                        <a:rPr lang="en-US" sz="1000" b="1">
                          <a:solidFill>
                            <a:schemeClr val="tx1"/>
                          </a:solidFill>
                          <a:latin typeface="Montserrat Medium" panose="00000600000000000000" charset="0"/>
                          <a:ea typeface="华文细黑" panose="02010600040101010101" charset="-122"/>
                          <a:cs typeface="Montserrat Medium" panose="00000600000000000000" charset="0"/>
                          <a:sym typeface="+mn-ea"/>
                        </a:rPr>
                        <a:t>Adjustable Granularity</a:t>
                      </a:r>
                      <a:endParaRPr lang="en-US" altLang="en-US" sz="1000" b="1">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1dBm</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a:txBody>
                    <a:bodyPr/>
                    <a:p>
                      <a:pPr indent="0" algn="ctr">
                        <a:buNone/>
                      </a:pPr>
                      <a:r>
                        <a:rPr lang="en-US" sz="1000" b="1">
                          <a:solidFill>
                            <a:schemeClr val="tx1"/>
                          </a:solidFill>
                          <a:latin typeface="Montserrat Medium" panose="00000600000000000000" charset="0"/>
                          <a:ea typeface="华文细黑" panose="02010600040101010101" charset="-122"/>
                          <a:cs typeface="Montserrat Medium" panose="00000600000000000000" charset="0"/>
                          <a:sym typeface="+mn-ea"/>
                        </a:rPr>
                        <a:t>Operating Temperature</a:t>
                      </a:r>
                      <a:endParaRPr lang="en-US" altLang="en-US" sz="1000" b="1">
                        <a:solidFill>
                          <a:schemeClr val="tx1"/>
                        </a:solidFill>
                        <a:latin typeface="Montserrat Medium" panose="00000600000000000000" charset="0"/>
                        <a:ea typeface="华文细黑" panose="02010600040101010101" charset="-122"/>
                        <a:cs typeface="Montserrat Medium" panose="00000600000000000000" charset="0"/>
                        <a:sym typeface="+mn-ea"/>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-40ºC ～ 75ºC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a:txBody>
                    <a:bodyPr/>
                    <a:p>
                      <a:pPr indent="0" algn="ctr">
                        <a:buNone/>
                      </a:pPr>
                      <a:r>
                        <a:rPr lang="en-US" sz="1000" b="1">
                          <a:solidFill>
                            <a:schemeClr val="tx1"/>
                          </a:solidFill>
                          <a:latin typeface="Montserrat Medium" panose="00000600000000000000" charset="0"/>
                          <a:ea typeface="华文细黑" panose="02010600040101010101" charset="-122"/>
                          <a:cs typeface="Montserrat Medium" panose="00000600000000000000" charset="0"/>
                          <a:sym typeface="+mn-ea"/>
                        </a:rPr>
                        <a:t>Storage Temperature</a:t>
                      </a:r>
                      <a:endParaRPr lang="en-US" altLang="en-US" sz="1000" b="1">
                        <a:solidFill>
                          <a:schemeClr val="tx1"/>
                        </a:solidFill>
                        <a:latin typeface="Montserrat Medium" panose="00000600000000000000" charset="0"/>
                        <a:ea typeface="华文细黑" panose="02010600040101010101" charset="-122"/>
                        <a:cs typeface="Montserrat Medium" panose="00000600000000000000" charset="0"/>
                        <a:sym typeface="+mn-ea"/>
                      </a:endParaRPr>
                    </a:p>
                  </a:txBody>
                  <a:tcPr marL="0" marR="0" marT="0" marB="0" vert="horz" anchor="ctr" anchorCtr="0">
                    <a:solidFill>
                      <a:srgbClr val="F0F0F0"/>
                    </a:solidFill>
                  </a:tcPr>
                </a:tc>
                <a:tc>
                  <a:txBody>
                    <a:bodyPr/>
                    <a:p>
                      <a:pPr indent="0" algn="ctr">
                        <a:buNone/>
                      </a:pP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-40ºC ～ 85</a:t>
                      </a: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º</a:t>
                      </a:r>
                      <a:r>
                        <a:rPr lang="en-US" sz="1000">
                          <a:solidFill>
                            <a:srgbClr val="231916"/>
                          </a:solidFill>
                          <a:latin typeface="Montserrat Medium" panose="00000600000000000000" charset="0"/>
                          <a:ea typeface="华文细黑" panose="02010600040101010101" charset="-122"/>
                          <a:cs typeface="Montserrat Medium" panose="00000600000000000000" charset="0"/>
                          <a:sym typeface="+mn-ea"/>
                        </a:rPr>
                        <a:t>C</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a:txBody>
                    <a:bodyPr/>
                    <a:p>
                      <a:pPr indent="0" algn="ctr">
                        <a:buNone/>
                      </a:pPr>
                      <a:r>
                        <a:rPr lang="en-US" sz="1000" b="1">
                          <a:solidFill>
                            <a:schemeClr val="tx1"/>
                          </a:solidFill>
                          <a:latin typeface="Montserrat Medium" panose="00000600000000000000" charset="0"/>
                          <a:ea typeface="华文细黑" panose="02010600040101010101" charset="-122"/>
                          <a:cs typeface="Montserrat Medium" panose="00000600000000000000" charset="0"/>
                          <a:sym typeface="+mn-ea"/>
                        </a:rPr>
                        <a:t>Operating Humidity</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chemeClr val="tx1"/>
                          </a:solidFill>
                          <a:latin typeface="Montserrat Medium" panose="00000600000000000000" charset="0"/>
                          <a:ea typeface="华文细黑" panose="02010600040101010101" charset="-122"/>
                          <a:cs typeface="Montserrat Medium" panose="00000600000000000000" charset="0"/>
                        </a:rPr>
                        <a:t>0%~95%( N</a:t>
                      </a:r>
                      <a:r>
                        <a:rPr lang="en-US" sz="1000" b="0">
                          <a:solidFill>
                            <a:schemeClr val="tx1"/>
                          </a:solidFill>
                          <a:latin typeface="Montserrat Medium" panose="00000600000000000000" charset="0"/>
                          <a:ea typeface="华文细黑" panose="02010600040101010101" charset="-122"/>
                          <a:cs typeface="Montserrat Medium" panose="00000600000000000000" charset="0"/>
                        </a:rPr>
                        <a:t>on-condensing)</a:t>
                      </a:r>
                      <a:endParaRPr lang="en-US" altLang="en-US" sz="1000" b="0">
                        <a:solidFill>
                          <a:schemeClr val="tx1"/>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a:txBody>
                    <a:bodyPr/>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IP Protection Level</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IP67</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a:txBody>
                    <a:bodyPr/>
                    <a:p>
                      <a:pPr indent="0" algn="ctr">
                        <a:buNone/>
                      </a:pPr>
                      <a:r>
                        <a:rPr lang="en-US" sz="1000" b="1">
                          <a:solidFill>
                            <a:srgbClr val="231916"/>
                          </a:solidFill>
                          <a:latin typeface="Montserrat Medium" panose="00000600000000000000" charset="0"/>
                          <a:ea typeface="华文细黑" panose="02010600040101010101" charset="-122"/>
                          <a:cs typeface="微软雅黑" panose="020B0503020204020204" charset="-122"/>
                        </a:rPr>
                        <a:t>Power Supply</a:t>
                      </a:r>
                      <a:endParaRPr lang="en-US" altLang="en-US" sz="1000" b="1">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Support 802.3at Power Supply</a:t>
                      </a:r>
                      <a:endParaRPr 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a:txBody>
                    <a:bodyPr/>
                    <a:p>
                      <a:pPr indent="0" algn="ctr">
                        <a:buNone/>
                      </a:pPr>
                      <a:r>
                        <a:rPr lang="en-US" sz="1000" b="1">
                          <a:solidFill>
                            <a:srgbClr val="231916"/>
                          </a:solidFill>
                          <a:latin typeface="Montserrat Medium" panose="00000600000000000000" charset="0"/>
                          <a:ea typeface="华文细黑" panose="02010600040101010101" charset="-122"/>
                          <a:cs typeface="Montserrat Medium" panose="00000600000000000000" charset="0"/>
                        </a:rPr>
                        <a:t>Consumption</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sz="1000" b="0">
                          <a:solidFill>
                            <a:srgbClr val="231916"/>
                          </a:solidFill>
                          <a:latin typeface="Montserrat Medium" panose="00000600000000000000" charset="0"/>
                          <a:ea typeface="华文细黑" panose="02010600040101010101" charset="-122"/>
                          <a:cs typeface="Montserrat Medium" panose="00000600000000000000" charset="0"/>
                        </a:rPr>
                        <a:t>≤18W</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r h="288000">
                <a:tc>
                  <a:txBody>
                    <a:bodyPr/>
                    <a:p>
                      <a:pPr indent="0" algn="ctr">
                        <a:buNone/>
                      </a:pPr>
                      <a:r>
                        <a:rPr lang="en-US" altLang="en-US" sz="1000" b="1">
                          <a:solidFill>
                            <a:srgbClr val="231916"/>
                          </a:solidFill>
                          <a:latin typeface="Montserrat Medium" panose="00000600000000000000" charset="0"/>
                          <a:ea typeface="华文细黑" panose="02010600040101010101" charset="-122"/>
                          <a:cs typeface="Montserrat Medium" panose="00000600000000000000" charset="0"/>
                        </a:rPr>
                        <a:t>MTBF</a:t>
                      </a:r>
                      <a:endParaRPr lang="en-US" altLang="en-US" sz="1000" b="1">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en-US" altLang="en-US" sz="1000" b="0">
                          <a:solidFill>
                            <a:srgbClr val="231916"/>
                          </a:solidFill>
                          <a:latin typeface="Montserrat Medium" panose="00000600000000000000" charset="0"/>
                          <a:ea typeface="华文细黑" panose="02010600040101010101" charset="-122"/>
                          <a:cs typeface="Montserrat Medium" panose="00000600000000000000" charset="0"/>
                        </a:rPr>
                        <a:t>&gt;250000H</a:t>
                      </a:r>
                      <a:endParaRPr lang="en-US"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r>
            </a:tbl>
          </a:graphicData>
        </a:graphic>
      </p:graphicFrame>
      <p:sp>
        <p:nvSpPr>
          <p:cNvPr id="2" name="文本框 1"/>
          <p:cNvSpPr txBox="1"/>
          <p:nvPr/>
        </p:nvSpPr>
        <p:spPr>
          <a:xfrm>
            <a:off x="1491615" y="155575"/>
            <a:ext cx="3446145" cy="229870"/>
          </a:xfrm>
          <a:prstGeom prst="rect">
            <a:avLst/>
          </a:prstGeom>
          <a:noFill/>
        </p:spPr>
        <p:txBody>
          <a:bodyPr wrap="square" rtlCol="0">
            <a:spAutoFit/>
          </a:bodyPr>
          <a:p>
            <a:r>
              <a:rPr kumimoji="1" lang="en-US" altLang="zh-CN" sz="900" dirty="0">
                <a:solidFill>
                  <a:schemeClr val="tx1">
                    <a:lumMod val="75000"/>
                    <a:lumOff val="25000"/>
                  </a:schemeClr>
                </a:solidFill>
                <a:latin typeface="+mn-ea"/>
              </a:rPr>
              <a:t>INDUSTRIAL NETWORK SOLUTION SPEC</a:t>
            </a:r>
            <a:r>
              <a:rPr kumimoji="1" lang="en-US" altLang="zh-CN" sz="900" dirty="0">
                <a:solidFill>
                  <a:schemeClr val="tx1">
                    <a:lumMod val="75000"/>
                    <a:lumOff val="25000"/>
                  </a:schemeClr>
                </a:solidFill>
                <a:latin typeface="+mn-ea"/>
              </a:rPr>
              <a:t>IALIST</a:t>
            </a:r>
            <a:endParaRPr kumimoji="1" lang="en-US" altLang="zh-CN" sz="900" dirty="0">
              <a:solidFill>
                <a:schemeClr val="tx1">
                  <a:lumMod val="75000"/>
                  <a:lumOff val="25000"/>
                </a:schemeClr>
              </a:solidFill>
              <a:latin typeface="+mn-ea"/>
            </a:endParaRPr>
          </a:p>
        </p:txBody>
      </p:sp>
      <p:cxnSp>
        <p:nvCxnSpPr>
          <p:cNvPr id="4" name="直线连接符 10"/>
          <p:cNvCxnSpPr/>
          <p:nvPr/>
        </p:nvCxnSpPr>
        <p:spPr>
          <a:xfrm>
            <a:off x="1481455" y="198415"/>
            <a:ext cx="0" cy="142875"/>
          </a:xfrm>
          <a:prstGeom prst="line">
            <a:avLst/>
          </a:prstGeom>
        </p:spPr>
        <p:style>
          <a:lnRef idx="1">
            <a:schemeClr val="dk1"/>
          </a:lnRef>
          <a:fillRef idx="0">
            <a:schemeClr val="dk1"/>
          </a:fillRef>
          <a:effectRef idx="0">
            <a:schemeClr val="dk1"/>
          </a:effectRef>
          <a:fontRef idx="minor">
            <a:schemeClr val="tx1"/>
          </a:fontRef>
        </p:style>
      </p:cxnSp>
      <p:sp>
        <p:nvSpPr>
          <p:cNvPr id="6" name="矩形 5"/>
          <p:cNvSpPr/>
          <p:nvPr/>
        </p:nvSpPr>
        <p:spPr>
          <a:xfrm>
            <a:off x="0" y="0"/>
            <a:ext cx="136800" cy="446400"/>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7" name="矩形 6"/>
          <p:cNvSpPr/>
          <p:nvPr/>
        </p:nvSpPr>
        <p:spPr>
          <a:xfrm>
            <a:off x="0" y="471315"/>
            <a:ext cx="136800" cy="194400"/>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8" name="object 3"/>
          <p:cNvSpPr/>
          <p:nvPr/>
        </p:nvSpPr>
        <p:spPr>
          <a:xfrm>
            <a:off x="1400175" y="434975"/>
            <a:ext cx="6156000" cy="36000"/>
          </a:xfrm>
          <a:custGeom>
            <a:avLst/>
            <a:gdLst/>
            <a:ahLst/>
            <a:cxnLst/>
            <a:rect l="l" t="t" r="r" b="b"/>
            <a:pathLst>
              <a:path w="7559675" h="142240">
                <a:moveTo>
                  <a:pt x="0" y="0"/>
                </a:moveTo>
                <a:lnTo>
                  <a:pt x="7559675" y="0"/>
                </a:lnTo>
                <a:lnTo>
                  <a:pt x="7559675" y="141732"/>
                </a:lnTo>
                <a:lnTo>
                  <a:pt x="0" y="141732"/>
                </a:lnTo>
                <a:lnTo>
                  <a:pt x="0" y="0"/>
                </a:lnTo>
                <a:close/>
              </a:path>
            </a:pathLst>
          </a:custGeom>
          <a:solidFill>
            <a:srgbClr val="127AE7"/>
          </a:solidFill>
        </p:spPr>
        <p:txBody>
          <a:bodyPr wrap="square" lIns="0" tIns="0" rIns="0" bIns="0" rtlCol="0"/>
          <a:p/>
        </p:txBody>
      </p:sp>
      <p:pic>
        <p:nvPicPr>
          <p:cNvPr id="10" name="图片 9" descr="拼合-中英文光普森科logo"/>
          <p:cNvPicPr>
            <a:picLocks noChangeAspect="1"/>
          </p:cNvPicPr>
          <p:nvPr/>
        </p:nvPicPr>
        <p:blipFill>
          <a:blip r:embed="rId3"/>
          <a:srcRect r="11149"/>
          <a:stretch>
            <a:fillRect/>
          </a:stretch>
        </p:blipFill>
        <p:spPr>
          <a:xfrm>
            <a:off x="138430" y="145415"/>
            <a:ext cx="1167130" cy="408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P-AP3000-AX-4天线AP-2"/>
          <p:cNvPicPr>
            <a:picLocks noChangeAspect="1"/>
          </p:cNvPicPr>
          <p:nvPr/>
        </p:nvPicPr>
        <p:blipFill>
          <a:blip r:embed="rId1"/>
          <a:stretch>
            <a:fillRect/>
          </a:stretch>
        </p:blipFill>
        <p:spPr>
          <a:xfrm>
            <a:off x="3907155" y="1261110"/>
            <a:ext cx="2775600" cy="2775600"/>
          </a:xfrm>
          <a:prstGeom prst="rect">
            <a:avLst/>
          </a:prstGeom>
          <a:effectLst>
            <a:outerShdw blurRad="63500" sx="102000" sy="102000" algn="ctr" rotWithShape="0">
              <a:prstClr val="black">
                <a:alpha val="40000"/>
              </a:prstClr>
            </a:outerShdw>
          </a:effectLst>
        </p:spPr>
      </p:pic>
      <p:grpSp>
        <p:nvGrpSpPr>
          <p:cNvPr id="59" name="组合 58"/>
          <p:cNvGrpSpPr/>
          <p:nvPr/>
        </p:nvGrpSpPr>
        <p:grpSpPr>
          <a:xfrm>
            <a:off x="668655" y="3884930"/>
            <a:ext cx="2811780" cy="2694940"/>
            <a:chOff x="689" y="6118"/>
            <a:chExt cx="4428" cy="4244"/>
          </a:xfrm>
        </p:grpSpPr>
        <p:pic>
          <p:nvPicPr>
            <p:cNvPr id="6" name="图片 5" descr="画板 3"/>
            <p:cNvPicPr>
              <a:picLocks noChangeAspect="1"/>
            </p:cNvPicPr>
            <p:nvPr/>
          </p:nvPicPr>
          <p:blipFill>
            <a:blip r:embed="rId2"/>
            <a:stretch>
              <a:fillRect/>
            </a:stretch>
          </p:blipFill>
          <p:spPr>
            <a:xfrm>
              <a:off x="873" y="6118"/>
              <a:ext cx="4244" cy="4244"/>
            </a:xfrm>
            <a:prstGeom prst="rect">
              <a:avLst/>
            </a:prstGeom>
            <a:effectLst>
              <a:outerShdw blurRad="63500" sx="102000" sy="102000" algn="ctr" rotWithShape="0">
                <a:prstClr val="black">
                  <a:alpha val="40000"/>
                </a:prstClr>
              </a:outerShdw>
            </a:effectLst>
          </p:spPr>
        </p:pic>
        <p:cxnSp>
          <p:nvCxnSpPr>
            <p:cNvPr id="4" name="直接连接符 3"/>
            <p:cNvCxnSpPr/>
            <p:nvPr/>
          </p:nvCxnSpPr>
          <p:spPr>
            <a:xfrm rot="10800000" flipH="1">
              <a:off x="3944" y="8556"/>
              <a:ext cx="0" cy="707"/>
            </a:xfrm>
            <a:prstGeom prst="line">
              <a:avLst/>
            </a:prstGeom>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1295" y="9270"/>
              <a:ext cx="1991" cy="423"/>
            </a:xfrm>
            <a:prstGeom prst="rect">
              <a:avLst/>
            </a:prstGeom>
            <a:noFill/>
          </p:spPr>
          <p:txBody>
            <a:bodyPr wrap="square" rtlCol="0">
              <a:noAutofit/>
            </a:bodyPr>
            <a:p>
              <a:pPr algn="ctr"/>
              <a:r>
                <a:rPr lang="zh-CN" altLang="en-US" sz="1000">
                  <a:latin typeface="Montserrat Medium" panose="00000600000000000000" charset="0"/>
                </a:rPr>
                <a:t>状态指示灯</a:t>
              </a:r>
              <a:endParaRPr lang="zh-CN" altLang="en-US" sz="1000">
                <a:latin typeface="Montserrat Medium" panose="00000600000000000000" charset="0"/>
              </a:endParaRPr>
            </a:p>
          </p:txBody>
        </p:sp>
        <p:sp>
          <p:nvSpPr>
            <p:cNvPr id="55" name="文本框 54"/>
            <p:cNvSpPr txBox="1"/>
            <p:nvPr/>
          </p:nvSpPr>
          <p:spPr>
            <a:xfrm>
              <a:off x="3286" y="9263"/>
              <a:ext cx="1495" cy="386"/>
            </a:xfrm>
            <a:prstGeom prst="rect">
              <a:avLst/>
            </a:prstGeom>
            <a:noFill/>
          </p:spPr>
          <p:txBody>
            <a:bodyPr wrap="square" rtlCol="0">
              <a:spAutoFit/>
            </a:bodyPr>
            <a:p>
              <a:r>
                <a:rPr lang="en-US" altLang="zh-CN" sz="1000">
                  <a:latin typeface="Montserrat Medium" panose="00000600000000000000" charset="0"/>
                  <a:cs typeface="Montserrat Medium" panose="00000600000000000000" charset="0"/>
                </a:rPr>
                <a:t>CONSOLE</a:t>
              </a:r>
              <a:endParaRPr lang="en-US" altLang="zh-CN" sz="1000">
                <a:latin typeface="Montserrat Medium" panose="00000600000000000000" charset="0"/>
                <a:cs typeface="Montserrat Medium" panose="00000600000000000000" charset="0"/>
              </a:endParaRPr>
            </a:p>
          </p:txBody>
        </p:sp>
        <p:cxnSp>
          <p:nvCxnSpPr>
            <p:cNvPr id="10" name="直接连接符 9"/>
            <p:cNvCxnSpPr/>
            <p:nvPr/>
          </p:nvCxnSpPr>
          <p:spPr>
            <a:xfrm rot="10800000" flipH="1">
              <a:off x="2483" y="8624"/>
              <a:ext cx="0" cy="707"/>
            </a:xfrm>
            <a:prstGeom prst="line">
              <a:avLst/>
            </a:prstGeom>
          </p:spPr>
          <p:style>
            <a:lnRef idx="2">
              <a:schemeClr val="accent1"/>
            </a:lnRef>
            <a:fillRef idx="0">
              <a:srgbClr val="FFFFFF"/>
            </a:fillRef>
            <a:effectRef idx="0">
              <a:srgbClr val="FFFFFF"/>
            </a:effectRef>
            <a:fontRef idx="minor">
              <a:schemeClr val="tx1"/>
            </a:fontRef>
          </p:style>
        </p:cxnSp>
        <p:sp>
          <p:nvSpPr>
            <p:cNvPr id="23" name="文本框 22"/>
            <p:cNvSpPr txBox="1"/>
            <p:nvPr/>
          </p:nvSpPr>
          <p:spPr>
            <a:xfrm>
              <a:off x="689" y="9946"/>
              <a:ext cx="3169" cy="362"/>
            </a:xfrm>
            <a:prstGeom prst="rect">
              <a:avLst/>
            </a:prstGeom>
            <a:noFill/>
          </p:spPr>
          <p:txBody>
            <a:bodyPr wrap="square" rtlCol="0">
              <a:spAutoFit/>
            </a:bodyPr>
            <a:p>
              <a:r>
                <a:rPr lang="en-US" altLang="zh-CN" sz="900">
                  <a:latin typeface="Montserrat Medium" panose="00000600000000000000" charset="0"/>
                  <a:cs typeface="Montserrat Medium" panose="00000600000000000000" charset="0"/>
                </a:rPr>
                <a:t>PWR  WAN/SFP  LAN 2.4G 5G</a:t>
              </a:r>
              <a:endParaRPr lang="en-US" altLang="zh-CN" sz="900">
                <a:latin typeface="Montserrat Medium" panose="00000600000000000000" charset="0"/>
                <a:cs typeface="Montserrat Medium" panose="00000600000000000000" charset="0"/>
              </a:endParaRPr>
            </a:p>
          </p:txBody>
        </p:sp>
        <p:grpSp>
          <p:nvGrpSpPr>
            <p:cNvPr id="40" name="组合 39"/>
            <p:cNvGrpSpPr/>
            <p:nvPr/>
          </p:nvGrpSpPr>
          <p:grpSpPr>
            <a:xfrm>
              <a:off x="1299" y="9282"/>
              <a:ext cx="2066" cy="664"/>
              <a:chOff x="5232" y="7191"/>
              <a:chExt cx="4456" cy="1432"/>
            </a:xfrm>
          </p:grpSpPr>
          <p:pic>
            <p:nvPicPr>
              <p:cNvPr id="18" name="图片 17" descr="画板 3"/>
              <p:cNvPicPr>
                <a:picLocks noChangeAspect="1"/>
              </p:cNvPicPr>
              <p:nvPr/>
            </p:nvPicPr>
            <p:blipFill>
              <a:blip r:embed="rId2"/>
              <a:srcRect l="32445" t="48164" r="40304" b="43080"/>
              <a:stretch>
                <a:fillRect/>
              </a:stretch>
            </p:blipFill>
            <p:spPr>
              <a:xfrm>
                <a:off x="5232" y="7191"/>
                <a:ext cx="4457" cy="1433"/>
              </a:xfrm>
              <a:prstGeom prst="roundRect">
                <a:avLst>
                  <a:gd name="adj" fmla="val 29492"/>
                </a:avLst>
              </a:prstGeom>
            </p:spPr>
          </p:pic>
          <p:sp>
            <p:nvSpPr>
              <p:cNvPr id="24" name="椭圆 23"/>
              <p:cNvSpPr/>
              <p:nvPr/>
            </p:nvSpPr>
            <p:spPr>
              <a:xfrm>
                <a:off x="6537" y="7780"/>
                <a:ext cx="170" cy="170"/>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ontserrat Medium" panose="00000600000000000000" charset="0"/>
                  <a:cs typeface="Montserrat Medium" panose="00000600000000000000" charset="0"/>
                </a:endParaRPr>
              </a:p>
            </p:txBody>
          </p:sp>
          <p:sp>
            <p:nvSpPr>
              <p:cNvPr id="25" name="椭圆 24"/>
              <p:cNvSpPr/>
              <p:nvPr/>
            </p:nvSpPr>
            <p:spPr>
              <a:xfrm>
                <a:off x="6963" y="7780"/>
                <a:ext cx="170" cy="170"/>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ontserrat Medium" panose="00000600000000000000" charset="0"/>
                  <a:cs typeface="Montserrat Medium" panose="00000600000000000000" charset="0"/>
                </a:endParaRPr>
              </a:p>
            </p:txBody>
          </p:sp>
          <p:sp>
            <p:nvSpPr>
              <p:cNvPr id="7" name="椭圆 6"/>
              <p:cNvSpPr/>
              <p:nvPr/>
            </p:nvSpPr>
            <p:spPr>
              <a:xfrm>
                <a:off x="7372" y="7780"/>
                <a:ext cx="170" cy="170"/>
              </a:xfrm>
              <a:prstGeom prst="ellipse">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ontserrat Medium" panose="00000600000000000000" charset="0"/>
                  <a:cs typeface="Montserrat Medium" panose="00000600000000000000" charset="0"/>
                </a:endParaRPr>
              </a:p>
            </p:txBody>
          </p:sp>
          <p:sp>
            <p:nvSpPr>
              <p:cNvPr id="8" name="椭圆 7"/>
              <p:cNvSpPr/>
              <p:nvPr/>
            </p:nvSpPr>
            <p:spPr>
              <a:xfrm>
                <a:off x="7786" y="7780"/>
                <a:ext cx="170" cy="170"/>
              </a:xfrm>
              <a:prstGeom prst="ellipse">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ontserrat Medium" panose="00000600000000000000" charset="0"/>
                  <a:cs typeface="Montserrat Medium" panose="00000600000000000000" charset="0"/>
                </a:endParaRPr>
              </a:p>
            </p:txBody>
          </p:sp>
          <p:sp>
            <p:nvSpPr>
              <p:cNvPr id="39" name="椭圆 38"/>
              <p:cNvSpPr/>
              <p:nvPr/>
            </p:nvSpPr>
            <p:spPr>
              <a:xfrm>
                <a:off x="8196" y="7780"/>
                <a:ext cx="170" cy="170"/>
              </a:xfrm>
              <a:prstGeom prst="ellipse">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ontserrat Medium" panose="00000600000000000000" charset="0"/>
                  <a:cs typeface="Montserrat Medium" panose="00000600000000000000" charset="0"/>
                </a:endParaRPr>
              </a:p>
            </p:txBody>
          </p:sp>
        </p:grpSp>
      </p:grpSp>
      <p:pic>
        <p:nvPicPr>
          <p:cNvPr id="49" name="图片 48" descr="画板 4"/>
          <p:cNvPicPr>
            <a:picLocks noChangeAspect="1"/>
          </p:cNvPicPr>
          <p:nvPr/>
        </p:nvPicPr>
        <p:blipFill>
          <a:blip r:embed="rId3"/>
          <a:stretch>
            <a:fillRect/>
          </a:stretch>
        </p:blipFill>
        <p:spPr>
          <a:xfrm>
            <a:off x="668655" y="660400"/>
            <a:ext cx="2880000" cy="2880000"/>
          </a:xfrm>
          <a:prstGeom prst="rect">
            <a:avLst/>
          </a:prstGeom>
          <a:effectLst>
            <a:outerShdw blurRad="63500" sx="102000" sy="102000" algn="ctr" rotWithShape="0">
              <a:prstClr val="black">
                <a:alpha val="40000"/>
              </a:prstClr>
            </a:outerShdw>
          </a:effectLst>
        </p:spPr>
      </p:pic>
      <p:sp>
        <p:nvSpPr>
          <p:cNvPr id="34" name="矩形 33"/>
          <p:cNvSpPr/>
          <p:nvPr/>
        </p:nvSpPr>
        <p:spPr>
          <a:xfrm>
            <a:off x="-8093" y="10038607"/>
            <a:ext cx="6710400" cy="298876"/>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38" name="矩形 37"/>
          <p:cNvSpPr/>
          <p:nvPr/>
        </p:nvSpPr>
        <p:spPr>
          <a:xfrm>
            <a:off x="6742267" y="10038607"/>
            <a:ext cx="825499" cy="298876"/>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42" name="燕尾形 41"/>
          <p:cNvSpPr/>
          <p:nvPr/>
        </p:nvSpPr>
        <p:spPr>
          <a:xfrm rot="10800000">
            <a:off x="6914828"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3" name="燕尾形 42"/>
          <p:cNvSpPr/>
          <p:nvPr/>
        </p:nvSpPr>
        <p:spPr>
          <a:xfrm>
            <a:off x="7285417" y="10108099"/>
            <a:ext cx="106716" cy="159892"/>
          </a:xfrm>
          <a:prstGeom prst="chevron">
            <a:avLst>
              <a:gd name="adj" fmla="val 53267"/>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solidFill>
                <a:schemeClr val="tx1"/>
              </a:solidFill>
            </a:endParaRPr>
          </a:p>
        </p:txBody>
      </p:sp>
      <p:sp>
        <p:nvSpPr>
          <p:cNvPr id="46" name="文本框 45"/>
          <p:cNvSpPr txBox="1"/>
          <p:nvPr/>
        </p:nvSpPr>
        <p:spPr>
          <a:xfrm>
            <a:off x="4826635" y="10062210"/>
            <a:ext cx="1872615" cy="275590"/>
          </a:xfrm>
          <a:prstGeom prst="rect">
            <a:avLst/>
          </a:prstGeom>
          <a:noFill/>
        </p:spPr>
        <p:txBody>
          <a:bodyPr wrap="square" rtlCol="0">
            <a:spAutoFit/>
          </a:bodyPr>
          <a:p>
            <a:r>
              <a:rPr lang="en-US" altLang="zh-CN" sz="1200">
                <a:solidFill>
                  <a:schemeClr val="bg1"/>
                </a:solidFill>
              </a:rPr>
              <a:t>WWW.GPSENKE.COM</a:t>
            </a:r>
            <a:endParaRPr lang="en-US" altLang="zh-CN" sz="1200">
              <a:solidFill>
                <a:schemeClr val="bg1"/>
              </a:solidFill>
            </a:endParaRPr>
          </a:p>
        </p:txBody>
      </p:sp>
      <p:grpSp>
        <p:nvGrpSpPr>
          <p:cNvPr id="17" name="组合 16"/>
          <p:cNvGrpSpPr/>
          <p:nvPr/>
        </p:nvGrpSpPr>
        <p:grpSpPr>
          <a:xfrm>
            <a:off x="652145" y="2296160"/>
            <a:ext cx="2987675" cy="2879725"/>
            <a:chOff x="1418" y="5063"/>
            <a:chExt cx="4705" cy="4535"/>
          </a:xfrm>
        </p:grpSpPr>
        <p:pic>
          <p:nvPicPr>
            <p:cNvPr id="2" name="图片 1" descr="画板 5"/>
            <p:cNvPicPr>
              <a:picLocks noChangeAspect="1"/>
            </p:cNvPicPr>
            <p:nvPr/>
          </p:nvPicPr>
          <p:blipFill>
            <a:blip r:embed="rId4"/>
            <a:stretch>
              <a:fillRect/>
            </a:stretch>
          </p:blipFill>
          <p:spPr>
            <a:xfrm>
              <a:off x="1418" y="5063"/>
              <a:ext cx="4535" cy="4535"/>
            </a:xfrm>
            <a:prstGeom prst="rect">
              <a:avLst/>
            </a:prstGeom>
            <a:effectLst>
              <a:outerShdw blurRad="63500" sx="102000" sy="102000" algn="ctr" rotWithShape="0">
                <a:prstClr val="black">
                  <a:alpha val="40000"/>
                </a:prstClr>
              </a:outerShdw>
            </a:effectLst>
          </p:spPr>
        </p:pic>
        <p:cxnSp>
          <p:nvCxnSpPr>
            <p:cNvPr id="51" name="直接连接符 50"/>
            <p:cNvCxnSpPr/>
            <p:nvPr/>
          </p:nvCxnSpPr>
          <p:spPr>
            <a:xfrm>
              <a:off x="5117" y="7402"/>
              <a:ext cx="0" cy="850"/>
            </a:xfrm>
            <a:prstGeom prst="line">
              <a:avLst/>
            </a:prstGeom>
          </p:spPr>
          <p:style>
            <a:lnRef idx="2">
              <a:schemeClr val="accent1"/>
            </a:lnRef>
            <a:fillRef idx="0">
              <a:srgbClr val="FFFFFF"/>
            </a:fillRef>
            <a:effectRef idx="0">
              <a:srgbClr val="FFFFFF"/>
            </a:effectRef>
            <a:fontRef idx="minor">
              <a:schemeClr val="tx1"/>
            </a:fontRef>
          </p:style>
        </p:cxnSp>
        <p:sp>
          <p:nvSpPr>
            <p:cNvPr id="52" name="文本框 51"/>
            <p:cNvSpPr txBox="1"/>
            <p:nvPr/>
          </p:nvSpPr>
          <p:spPr>
            <a:xfrm>
              <a:off x="1596" y="8252"/>
              <a:ext cx="1631" cy="386"/>
            </a:xfrm>
            <a:prstGeom prst="rect">
              <a:avLst/>
            </a:prstGeom>
            <a:noFill/>
          </p:spPr>
          <p:txBody>
            <a:bodyPr wrap="square" rtlCol="0">
              <a:spAutoFit/>
            </a:bodyPr>
            <a:p>
              <a:r>
                <a:rPr lang="en-US" altLang="zh-CN" sz="1000">
                  <a:latin typeface="Montserrat Medium" panose="00000600000000000000" charset="0"/>
                  <a:cs typeface="Montserrat Medium" panose="00000600000000000000" charset="0"/>
                </a:rPr>
                <a:t>5G Antenna </a:t>
              </a:r>
              <a:r>
                <a:rPr lang="en-US" altLang="zh-CN" sz="1000">
                  <a:latin typeface="Montserrat Medium" panose="00000600000000000000" charset="0"/>
                  <a:cs typeface="Montserrat Medium" panose="00000600000000000000" charset="0"/>
                </a:rPr>
                <a:t>1</a:t>
              </a:r>
              <a:endParaRPr lang="en-US" altLang="zh-CN" sz="1000">
                <a:latin typeface="Montserrat Medium" panose="00000600000000000000" charset="0"/>
                <a:cs typeface="Montserrat Medium" panose="00000600000000000000" charset="0"/>
              </a:endParaRPr>
            </a:p>
          </p:txBody>
        </p:sp>
        <p:sp>
          <p:nvSpPr>
            <p:cNvPr id="53" name="文本框 52"/>
            <p:cNvSpPr txBox="1"/>
            <p:nvPr/>
          </p:nvSpPr>
          <p:spPr>
            <a:xfrm>
              <a:off x="4307" y="8232"/>
              <a:ext cx="1816" cy="386"/>
            </a:xfrm>
            <a:prstGeom prst="rect">
              <a:avLst/>
            </a:prstGeom>
            <a:noFill/>
          </p:spPr>
          <p:txBody>
            <a:bodyPr wrap="square" rtlCol="0">
              <a:spAutoFit/>
            </a:bodyPr>
            <a:p>
              <a:r>
                <a:rPr lang="en-US" altLang="zh-CN" sz="1000">
                  <a:latin typeface="Montserrat Medium" panose="00000600000000000000" charset="0"/>
                  <a:cs typeface="Montserrat Medium" panose="00000600000000000000" charset="0"/>
                </a:rPr>
                <a:t>5G Antenna </a:t>
              </a:r>
              <a:r>
                <a:rPr lang="en-US" altLang="zh-CN" sz="1000">
                  <a:latin typeface="Montserrat Medium" panose="00000600000000000000" charset="0"/>
                  <a:cs typeface="Montserrat Medium" panose="00000600000000000000" charset="0"/>
                </a:rPr>
                <a:t>2</a:t>
              </a:r>
              <a:endParaRPr lang="en-US" altLang="zh-CN" sz="1000">
                <a:latin typeface="Montserrat Medium" panose="00000600000000000000" charset="0"/>
                <a:cs typeface="Montserrat Medium" panose="00000600000000000000" charset="0"/>
              </a:endParaRPr>
            </a:p>
          </p:txBody>
        </p:sp>
        <p:cxnSp>
          <p:nvCxnSpPr>
            <p:cNvPr id="54" name="直接连接符 53"/>
            <p:cNvCxnSpPr/>
            <p:nvPr/>
          </p:nvCxnSpPr>
          <p:spPr>
            <a:xfrm>
              <a:off x="2270" y="7402"/>
              <a:ext cx="0" cy="85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16" name="表格 15"/>
          <p:cNvGraphicFramePr/>
          <p:nvPr>
            <p:custDataLst>
              <p:tags r:id="rId5"/>
            </p:custDataLst>
          </p:nvPr>
        </p:nvGraphicFramePr>
        <p:xfrm>
          <a:off x="499745" y="8335645"/>
          <a:ext cx="6522085" cy="1521460"/>
        </p:xfrm>
        <a:graphic>
          <a:graphicData uri="http://schemas.openxmlformats.org/drawingml/2006/table">
            <a:tbl>
              <a:tblPr firstRow="1" bandRow="1">
                <a:tableStyleId>{F5AB1C69-6EDB-4FF4-983F-18BD219EF322}</a:tableStyleId>
              </a:tblPr>
              <a:tblGrid>
                <a:gridCol w="2146300"/>
                <a:gridCol w="2101215"/>
                <a:gridCol w="2274570"/>
              </a:tblGrid>
              <a:tr h="373380">
                <a:tc gridSpan="3">
                  <a:txBody>
                    <a:bodyPr/>
                    <a:p>
                      <a:pPr algn="ctr">
                        <a:buNone/>
                      </a:pPr>
                      <a:r>
                        <a:rPr lang="en-US" altLang="zh-CN" b="1">
                          <a:latin typeface="Montserrat Medium" panose="00000600000000000000" charset="0"/>
                        </a:rPr>
                        <a:t>Model Selection</a:t>
                      </a:r>
                      <a:endParaRPr lang="en-US" altLang="zh-CN" b="1">
                        <a:latin typeface="Montserrat Medium" panose="00000600000000000000" charset="0"/>
                      </a:endParaRPr>
                    </a:p>
                  </a:txBody>
                  <a:tcPr anchor="ctr" anchorCtr="0">
                    <a:solidFill>
                      <a:srgbClr val="0070C0"/>
                    </a:solidFill>
                  </a:tcPr>
                </a:tc>
                <a:tc hMerge="1">
                  <a:tcPr/>
                </a:tc>
                <a:tc hMerge="1">
                  <a:tcPr/>
                </a:tc>
              </a:tr>
              <a:tr h="298450">
                <a:tc>
                  <a:txBody>
                    <a:bodyPr/>
                    <a:p>
                      <a:pPr indent="0" algn="ctr">
                        <a:buNone/>
                      </a:pPr>
                      <a:r>
                        <a:rPr lang="en-US" altLang="zh-CN" sz="1000" b="0">
                          <a:solidFill>
                            <a:srgbClr val="231916"/>
                          </a:solidFill>
                          <a:latin typeface="Montserrat Medium" panose="00000600000000000000" charset="0"/>
                          <a:ea typeface="华文细黑" panose="02010600040101010101" charset="-122"/>
                          <a:cs typeface="微软雅黑" panose="020B0503020204020204" charset="-122"/>
                        </a:rPr>
                        <a:t>Model</a:t>
                      </a:r>
                      <a:endParaRPr lang="en-US" altLang="zh-CN"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zh-CN" altLang="en-US" sz="1000">
                          <a:latin typeface="Montserrat Medium" panose="00000600000000000000" charset="0"/>
                          <a:cs typeface="Montserrat Medium" panose="00000600000000000000" charset="0"/>
                          <a:sym typeface="+mn-ea"/>
                        </a:rPr>
                        <a:t>GP-AP</a:t>
                      </a:r>
                      <a:r>
                        <a:rPr lang="en-US" altLang="zh-CN" sz="1000">
                          <a:latin typeface="Montserrat Medium" panose="00000600000000000000" charset="0"/>
                          <a:cs typeface="Montserrat Medium" panose="00000600000000000000" charset="0"/>
                          <a:sym typeface="+mn-ea"/>
                        </a:rPr>
                        <a:t>30</a:t>
                      </a:r>
                      <a:r>
                        <a:rPr lang="zh-CN" altLang="en-US" sz="1000">
                          <a:latin typeface="Montserrat Medium" panose="00000600000000000000" charset="0"/>
                          <a:cs typeface="Montserrat Medium" panose="00000600000000000000" charset="0"/>
                          <a:sym typeface="+mn-ea"/>
                        </a:rPr>
                        <a:t>00AX-Q-FS</a:t>
                      </a:r>
                      <a:endParaRPr lang="en-US" altLang="zh-CN"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a:txBody>
                    <a:bodyPr/>
                    <a:p>
                      <a:pPr indent="0" algn="ctr">
                        <a:buNone/>
                      </a:pPr>
                      <a:r>
                        <a:rPr lang="zh-CN" altLang="en-US" sz="1000">
                          <a:latin typeface="Montserrat Medium" panose="00000600000000000000" charset="0"/>
                          <a:cs typeface="Montserrat Medium" panose="00000600000000000000" charset="0"/>
                          <a:sym typeface="+mn-ea"/>
                        </a:rPr>
                        <a:t>GP-AP</a:t>
                      </a:r>
                      <a:r>
                        <a:rPr lang="en-US" altLang="zh-CN" sz="1000">
                          <a:latin typeface="Montserrat Medium" panose="00000600000000000000" charset="0"/>
                          <a:cs typeface="Montserrat Medium" panose="00000600000000000000" charset="0"/>
                          <a:sym typeface="+mn-ea"/>
                        </a:rPr>
                        <a:t>30</a:t>
                      </a:r>
                      <a:r>
                        <a:rPr lang="zh-CN" altLang="en-US" sz="1000">
                          <a:latin typeface="Montserrat Medium" panose="00000600000000000000" charset="0"/>
                          <a:cs typeface="Montserrat Medium" panose="00000600000000000000" charset="0"/>
                          <a:sym typeface="+mn-ea"/>
                        </a:rPr>
                        <a:t>00AX-D-FS</a:t>
                      </a:r>
                      <a:endParaRPr lang="en-US" altLang="zh-CN" sz="1000">
                        <a:solidFill>
                          <a:srgbClr val="231916"/>
                        </a:solidFill>
                        <a:latin typeface="Montserrat Medium" panose="00000600000000000000" charset="0"/>
                        <a:ea typeface="华文细黑" panose="02010600040101010101" charset="-122"/>
                        <a:cs typeface="Montserrat Medium" panose="00000600000000000000" charset="0"/>
                        <a:sym typeface="+mn-ea"/>
                      </a:endParaRPr>
                    </a:p>
                  </a:txBody>
                  <a:tcPr marL="0" marR="0" marT="0" marB="0" vert="horz" anchor="ctr" anchorCtr="0">
                    <a:solidFill>
                      <a:srgbClr val="F0F0F0"/>
                    </a:solidFill>
                  </a:tcPr>
                </a:tc>
              </a:tr>
              <a:tr h="283210">
                <a:tc>
                  <a:txBody>
                    <a:bodyPr/>
                    <a:p>
                      <a:pPr indent="0" algn="ctr">
                        <a:buNone/>
                      </a:pPr>
                      <a:r>
                        <a:rPr lang="en-US" altLang="zh-CN" sz="1000" b="0">
                          <a:solidFill>
                            <a:srgbClr val="231916"/>
                          </a:solidFill>
                          <a:latin typeface="Montserrat Medium" panose="00000600000000000000" charset="0"/>
                          <a:ea typeface="华文细黑" panose="02010600040101010101" charset="-122"/>
                          <a:cs typeface="微软雅黑" panose="020B0503020204020204" charset="-122"/>
                        </a:rPr>
                        <a:t>Speed</a:t>
                      </a:r>
                      <a:endParaRPr lang="en-US" altLang="zh-CN"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gridSpan="2">
                  <a:txBody>
                    <a:bodyPr/>
                    <a:p>
                      <a:pPr indent="0" algn="ctr">
                        <a:buNone/>
                      </a:pPr>
                      <a:r>
                        <a:rPr lang="en-US" altLang="zh-CN" sz="1000" b="0">
                          <a:solidFill>
                            <a:srgbClr val="231916"/>
                          </a:solidFill>
                          <a:latin typeface="Montserrat Medium" panose="00000600000000000000" charset="0"/>
                          <a:ea typeface="华文细黑" panose="02010600040101010101" charset="-122"/>
                          <a:cs typeface="Montserrat Medium" panose="00000600000000000000" charset="0"/>
                        </a:rPr>
                        <a:t>2975</a:t>
                      </a:r>
                      <a:r>
                        <a:rPr lang="zh-CN" altLang="en-US" sz="1000" b="0">
                          <a:solidFill>
                            <a:srgbClr val="231916"/>
                          </a:solidFill>
                          <a:latin typeface="Montserrat Medium" panose="00000600000000000000" charset="0"/>
                          <a:ea typeface="华文细黑" panose="02010600040101010101" charset="-122"/>
                          <a:cs typeface="Montserrat Medium" panose="00000600000000000000" charset="0"/>
                        </a:rPr>
                        <a:t>M</a:t>
                      </a:r>
                      <a:endParaRPr lang="zh-CN" altLang="en-US" sz="1000" b="0">
                        <a:solidFill>
                          <a:srgbClr val="231916"/>
                        </a:solidFill>
                        <a:latin typeface="Montserrat Medium" panose="00000600000000000000" charset="0"/>
                        <a:ea typeface="华文细黑" panose="02010600040101010101" charset="-122"/>
                        <a:cs typeface="Montserrat Medium" panose="00000600000000000000" charset="0"/>
                      </a:endParaRPr>
                    </a:p>
                  </a:txBody>
                  <a:tcPr marL="0" marR="0" marT="0" marB="0" vert="horz" anchor="ctr" anchorCtr="0">
                    <a:solidFill>
                      <a:srgbClr val="F0F0F0"/>
                    </a:solidFill>
                  </a:tcPr>
                </a:tc>
                <a:tc hMerge="1">
                  <a:tcPr marL="0" marR="0" marT="0" marB="0" vert="horz" anchor="ctr" anchorCtr="0"/>
                </a:tc>
              </a:tr>
              <a:tr h="282575">
                <a:tc>
                  <a:txBody>
                    <a:bodyPr/>
                    <a:p>
                      <a:pPr indent="0" algn="ctr">
                        <a:buNone/>
                      </a:pPr>
                      <a:r>
                        <a:rPr lang="en-US" altLang="zh-CN" sz="1000">
                          <a:latin typeface="Montserrat Medium" panose="00000600000000000000" charset="0"/>
                          <a:sym typeface="+mn-ea"/>
                        </a:rPr>
                        <a:t>External Antenna</a:t>
                      </a:r>
                      <a:r>
                        <a:rPr lang="zh-CN" altLang="en-US" sz="1000">
                          <a:latin typeface="Montserrat Medium" panose="00000600000000000000" charset="0"/>
                          <a:sym typeface="+mn-ea"/>
                        </a:rPr>
                        <a:t>（</a:t>
                      </a:r>
                      <a:r>
                        <a:rPr lang="en-US" altLang="zh-CN" sz="1000">
                          <a:latin typeface="Montserrat Medium" panose="00000600000000000000" charset="0"/>
                          <a:sym typeface="+mn-ea"/>
                        </a:rPr>
                        <a:t>Optional</a:t>
                      </a:r>
                      <a:r>
                        <a:rPr lang="zh-CN" altLang="en-US" sz="1000">
                          <a:latin typeface="Montserrat Medium" panose="00000600000000000000" charset="0"/>
                          <a:sym typeface="+mn-ea"/>
                        </a:rPr>
                        <a:t>）</a:t>
                      </a:r>
                      <a:endParaRPr lang="en-US" sz="1000" b="0">
                        <a:solidFill>
                          <a:srgbClr val="231916"/>
                        </a:solidFill>
                        <a:latin typeface="Montserrat Medium" panose="00000600000000000000" charset="0"/>
                        <a:ea typeface="华文细黑" panose="02010600040101010101" charset="-122"/>
                        <a:cs typeface="微软雅黑" panose="020B0503020204020204" charset="-122"/>
                      </a:endParaRPr>
                    </a:p>
                  </a:txBody>
                  <a:tcPr marL="0" marR="0" marT="0" marB="0" vert="horz" anchor="ctr" anchorCtr="0">
                    <a:solidFill>
                      <a:srgbClr val="F0F0F0"/>
                    </a:solidFill>
                  </a:tcPr>
                </a:tc>
                <a:tc>
                  <a:txBody>
                    <a:bodyPr/>
                    <a:p>
                      <a:pPr indent="0" algn="ctr">
                        <a:buNone/>
                      </a:pPr>
                      <a:r>
                        <a:rPr lang="zh-CN" altLang="en-US" sz="1000">
                          <a:solidFill>
                            <a:srgbClr val="231916"/>
                          </a:solidFill>
                          <a:latin typeface="Montserrat Medium" panose="00000600000000000000" charset="0"/>
                          <a:ea typeface="华文细黑" panose="02010600040101010101" charset="-122"/>
                          <a:cs typeface="华文细黑" panose="02010600040101010101" charset="-122"/>
                          <a:sym typeface="+mn-ea"/>
                        </a:rPr>
                        <a:t>●</a:t>
                      </a:r>
                      <a:endParaRPr lang="zh-CN" altLang="en-US" sz="1000" b="0">
                        <a:solidFill>
                          <a:srgbClr val="231916"/>
                        </a:solidFill>
                        <a:latin typeface="Montserrat Medium" panose="00000600000000000000" charset="0"/>
                        <a:ea typeface="华文细黑" panose="02010600040101010101" charset="-122"/>
                        <a:cs typeface="华文细黑" panose="02010600040101010101" charset="-122"/>
                        <a:sym typeface="+mn-ea"/>
                      </a:endParaRPr>
                    </a:p>
                  </a:txBody>
                  <a:tcPr marL="0" marR="0" marT="0" marB="0" vert="horz" anchor="ctr" anchorCtr="0">
                    <a:solidFill>
                      <a:srgbClr val="F0F0F0"/>
                    </a:solidFill>
                  </a:tcPr>
                </a:tc>
                <a:tc>
                  <a:txBody>
                    <a:bodyPr/>
                    <a:p>
                      <a:pPr indent="0" algn="ctr">
                        <a:buNone/>
                      </a:pPr>
                      <a:r>
                        <a:rPr lang="zh-CN" altLang="en-US" sz="1000">
                          <a:solidFill>
                            <a:srgbClr val="231916"/>
                          </a:solidFill>
                          <a:latin typeface="Montserrat Medium" panose="00000600000000000000" charset="0"/>
                          <a:ea typeface="华文细黑" panose="02010600040101010101" charset="-122"/>
                          <a:cs typeface="华文细黑" panose="02010600040101010101" charset="-122"/>
                          <a:sym typeface="+mn-ea"/>
                        </a:rPr>
                        <a:t>⭕</a:t>
                      </a:r>
                      <a:endParaRPr lang="zh-CN" altLang="en-US" sz="1000" b="0">
                        <a:solidFill>
                          <a:srgbClr val="231916"/>
                        </a:solidFill>
                        <a:latin typeface="Montserrat Medium" panose="00000600000000000000" charset="0"/>
                        <a:ea typeface="华文细黑" panose="02010600040101010101" charset="-122"/>
                        <a:cs typeface="华文细黑" panose="02010600040101010101" charset="-122"/>
                        <a:sym typeface="+mn-ea"/>
                      </a:endParaRPr>
                    </a:p>
                  </a:txBody>
                  <a:tcPr marL="0" marR="0" marT="0" marB="0" vert="horz" anchor="ctr" anchorCtr="0">
                    <a:solidFill>
                      <a:srgbClr val="F0F0F0"/>
                    </a:solidFill>
                  </a:tcPr>
                </a:tc>
              </a:tr>
              <a:tr h="283845">
                <a:tc>
                  <a:txBody>
                    <a:bodyPr/>
                    <a:p>
                      <a:pPr indent="0" algn="ctr">
                        <a:buNone/>
                      </a:pPr>
                      <a:r>
                        <a:rPr lang="en-US" altLang="zh-CN" sz="1000">
                          <a:latin typeface="Montserrat Medium" panose="00000600000000000000" charset="0"/>
                          <a:sym typeface="+mn-ea"/>
                        </a:rPr>
                        <a:t>Build-in </a:t>
                      </a:r>
                      <a:r>
                        <a:rPr lang="en-US" altLang="zh-CN" sz="1000">
                          <a:latin typeface="Montserrat Medium" panose="00000600000000000000" charset="0"/>
                          <a:sym typeface="+mn-ea"/>
                        </a:rPr>
                        <a:t>Antenna</a:t>
                      </a:r>
                      <a:endParaRPr lang="en-US" altLang="zh-CN" sz="1000">
                        <a:latin typeface="Montserrat Medium" panose="00000600000000000000" charset="0"/>
                        <a:sym typeface="+mn-ea"/>
                      </a:endParaRPr>
                    </a:p>
                  </a:txBody>
                  <a:tcPr marL="0" marR="0" marT="0" marB="0" vert="horz" anchor="ctr" anchorCtr="0">
                    <a:solidFill>
                      <a:srgbClr val="F0F0F0"/>
                    </a:solidFill>
                  </a:tcPr>
                </a:tc>
                <a:tc>
                  <a:txBody>
                    <a:bodyPr/>
                    <a:p>
                      <a:pPr indent="0" algn="ctr">
                        <a:buNone/>
                      </a:pPr>
                      <a:r>
                        <a:rPr lang="zh-CN" altLang="en-US" sz="1000">
                          <a:solidFill>
                            <a:srgbClr val="231916"/>
                          </a:solidFill>
                          <a:latin typeface="Montserrat Medium" panose="00000600000000000000" charset="0"/>
                          <a:ea typeface="华文细黑" panose="02010600040101010101" charset="-122"/>
                          <a:cs typeface="华文细黑" panose="02010600040101010101" charset="-122"/>
                          <a:sym typeface="+mn-ea"/>
                        </a:rPr>
                        <a:t>⭕</a:t>
                      </a:r>
                      <a:endParaRPr lang="zh-CN" altLang="en-US" sz="1000" b="0">
                        <a:solidFill>
                          <a:srgbClr val="231916"/>
                        </a:solidFill>
                        <a:latin typeface="Montserrat Medium" panose="00000600000000000000" charset="0"/>
                        <a:ea typeface="华文细黑" panose="02010600040101010101" charset="-122"/>
                        <a:cs typeface="华文细黑" panose="02010600040101010101" charset="-122"/>
                        <a:sym typeface="+mn-ea"/>
                      </a:endParaRPr>
                    </a:p>
                  </a:txBody>
                  <a:tcPr marL="0" marR="0" marT="0" marB="0" vert="horz" anchor="ctr" anchorCtr="0">
                    <a:solidFill>
                      <a:srgbClr val="F0F0F0"/>
                    </a:solidFill>
                  </a:tcPr>
                </a:tc>
                <a:tc>
                  <a:txBody>
                    <a:bodyPr/>
                    <a:p>
                      <a:pPr indent="0" algn="ctr">
                        <a:buNone/>
                      </a:pPr>
                      <a:r>
                        <a:rPr lang="zh-CN" altLang="en-US" sz="1000">
                          <a:solidFill>
                            <a:srgbClr val="231916"/>
                          </a:solidFill>
                          <a:latin typeface="Montserrat Medium" panose="00000600000000000000" charset="0"/>
                          <a:ea typeface="华文细黑" panose="02010600040101010101" charset="-122"/>
                          <a:cs typeface="华文细黑" panose="02010600040101010101" charset="-122"/>
                          <a:sym typeface="+mn-ea"/>
                        </a:rPr>
                        <a:t>●</a:t>
                      </a:r>
                      <a:endParaRPr lang="zh-CN" altLang="en-US" sz="1000" b="0">
                        <a:solidFill>
                          <a:srgbClr val="231916"/>
                        </a:solidFill>
                        <a:latin typeface="Montserrat Medium" panose="00000600000000000000" charset="0"/>
                        <a:ea typeface="华文细黑" panose="02010600040101010101" charset="-122"/>
                        <a:cs typeface="华文细黑" panose="02010600040101010101" charset="-122"/>
                        <a:sym typeface="+mn-ea"/>
                      </a:endParaRPr>
                    </a:p>
                  </a:txBody>
                  <a:tcPr marL="0" marR="0" marT="0" marB="0" vert="horz" anchor="ctr" anchorCtr="0">
                    <a:solidFill>
                      <a:srgbClr val="F0F0F0"/>
                    </a:solidFill>
                  </a:tcPr>
                </a:tc>
              </a:tr>
            </a:tbl>
          </a:graphicData>
        </a:graphic>
      </p:graphicFrame>
      <p:sp>
        <p:nvSpPr>
          <p:cNvPr id="30" name="矩形 29"/>
          <p:cNvSpPr/>
          <p:nvPr/>
        </p:nvSpPr>
        <p:spPr>
          <a:xfrm>
            <a:off x="355600" y="855980"/>
            <a:ext cx="6857365" cy="342900"/>
          </a:xfrm>
          <a:prstGeom prst="rect">
            <a:avLst/>
          </a:prstGeom>
          <a:solidFill>
            <a:srgbClr val="0070C0"/>
          </a:solidFill>
          <a:ln>
            <a:noFill/>
          </a:ln>
        </p:spPr>
        <p:style>
          <a:lnRef idx="2">
            <a:schemeClr val="dk1">
              <a:shade val="15000"/>
            </a:schemeClr>
          </a:lnRef>
          <a:fillRef idx="1">
            <a:schemeClr val="dk1"/>
          </a:fillRef>
          <a:effectRef idx="0">
            <a:schemeClr val="dk1"/>
          </a:effectRef>
          <a:fontRef idx="minor">
            <a:schemeClr val="lt1"/>
          </a:fontRef>
        </p:style>
        <p:txBody>
          <a:bodyPr rtlCol="0" anchor="ctr"/>
          <a:p>
            <a:pPr algn="ctr"/>
            <a:r>
              <a:rPr kumimoji="1" lang="en-US" altLang="zh-CN" sz="1500" b="1" dirty="0">
                <a:latin typeface="Montserrat Medium" panose="00000600000000000000" charset="0"/>
                <a:cs typeface="Montserrat Medium" panose="00000600000000000000" charset="0"/>
              </a:rPr>
              <a:t>Appearance &amp; Accessories </a:t>
            </a:r>
            <a:r>
              <a:rPr kumimoji="1" lang="zh-CN" altLang="en-US" sz="1500" b="1" dirty="0">
                <a:latin typeface="Montserrat Medium" panose="00000600000000000000" charset="0"/>
                <a:cs typeface="Montserrat Medium" panose="00000600000000000000" charset="0"/>
              </a:rPr>
              <a:t> </a:t>
            </a:r>
            <a:endParaRPr kumimoji="1" lang="zh-CN" altLang="en-US" sz="1500" b="1" dirty="0">
              <a:latin typeface="Montserrat Medium" panose="00000600000000000000" charset="0"/>
              <a:cs typeface="Montserrat Medium" panose="00000600000000000000" charset="0"/>
            </a:endParaRPr>
          </a:p>
        </p:txBody>
      </p:sp>
      <p:grpSp>
        <p:nvGrpSpPr>
          <p:cNvPr id="15" name="组合 14"/>
          <p:cNvGrpSpPr/>
          <p:nvPr/>
        </p:nvGrpSpPr>
        <p:grpSpPr>
          <a:xfrm>
            <a:off x="765810" y="1271270"/>
            <a:ext cx="2974975" cy="1858010"/>
            <a:chOff x="1632" y="2795"/>
            <a:chExt cx="4685" cy="2926"/>
          </a:xfrm>
        </p:grpSpPr>
        <p:cxnSp>
          <p:nvCxnSpPr>
            <p:cNvPr id="19" name="直接连接符 18"/>
            <p:cNvCxnSpPr/>
            <p:nvPr/>
          </p:nvCxnSpPr>
          <p:spPr>
            <a:xfrm>
              <a:off x="5194" y="4201"/>
              <a:ext cx="0" cy="1134"/>
            </a:xfrm>
            <a:prstGeom prst="line">
              <a:avLst/>
            </a:prstGeom>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1632" y="5335"/>
              <a:ext cx="1791" cy="386"/>
            </a:xfrm>
            <a:prstGeom prst="rect">
              <a:avLst/>
            </a:prstGeom>
            <a:noFill/>
          </p:spPr>
          <p:txBody>
            <a:bodyPr wrap="square" rtlCol="0">
              <a:spAutoFit/>
            </a:bodyPr>
            <a:p>
              <a:r>
                <a:rPr lang="en-US" altLang="zh-CN" sz="1000">
                  <a:latin typeface="+mn-ea"/>
                  <a:cs typeface="+mn-ea"/>
                </a:rPr>
                <a:t>2.4G Antenna </a:t>
              </a:r>
              <a:r>
                <a:rPr lang="en-US" altLang="zh-CN" sz="1000">
                  <a:latin typeface="+mn-ea"/>
                  <a:cs typeface="+mn-ea"/>
                </a:rPr>
                <a:t>1</a:t>
              </a:r>
              <a:endParaRPr lang="en-US" altLang="zh-CN" sz="1000">
                <a:latin typeface="+mn-ea"/>
                <a:cs typeface="+mn-ea"/>
              </a:endParaRPr>
            </a:p>
          </p:txBody>
        </p:sp>
        <p:sp>
          <p:nvSpPr>
            <p:cNvPr id="22" name="文本框 21"/>
            <p:cNvSpPr txBox="1"/>
            <p:nvPr/>
          </p:nvSpPr>
          <p:spPr>
            <a:xfrm>
              <a:off x="4339" y="5335"/>
              <a:ext cx="1978" cy="386"/>
            </a:xfrm>
            <a:prstGeom prst="rect">
              <a:avLst/>
            </a:prstGeom>
            <a:noFill/>
          </p:spPr>
          <p:txBody>
            <a:bodyPr wrap="square" rtlCol="0">
              <a:spAutoFit/>
            </a:bodyPr>
            <a:p>
              <a:r>
                <a:rPr lang="en-US" altLang="zh-CN" sz="1000">
                  <a:latin typeface="+mn-ea"/>
                  <a:cs typeface="+mn-ea"/>
                </a:rPr>
                <a:t>2.4G Antenna </a:t>
              </a:r>
              <a:r>
                <a:rPr lang="en-US" altLang="zh-CN" sz="1000">
                  <a:latin typeface="+mn-ea"/>
                  <a:cs typeface="+mn-ea"/>
                </a:rPr>
                <a:t>2</a:t>
              </a:r>
              <a:endParaRPr lang="en-US" altLang="zh-CN" sz="1000">
                <a:latin typeface="+mn-ea"/>
                <a:cs typeface="+mn-ea"/>
              </a:endParaRPr>
            </a:p>
          </p:txBody>
        </p:sp>
        <p:cxnSp>
          <p:nvCxnSpPr>
            <p:cNvPr id="26" name="直接连接符 25"/>
            <p:cNvCxnSpPr/>
            <p:nvPr/>
          </p:nvCxnSpPr>
          <p:spPr>
            <a:xfrm>
              <a:off x="2410" y="4266"/>
              <a:ext cx="0" cy="1134"/>
            </a:xfrm>
            <a:prstGeom prst="line">
              <a:avLst/>
            </a:prstGeom>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a:off x="3262" y="4266"/>
              <a:ext cx="0" cy="680"/>
            </a:xfrm>
            <a:prstGeom prst="line">
              <a:avLst/>
            </a:prstGeom>
          </p:spPr>
          <p:style>
            <a:lnRef idx="2">
              <a:schemeClr val="accent1"/>
            </a:lnRef>
            <a:fillRef idx="0">
              <a:srgbClr val="FFFFFF"/>
            </a:fillRef>
            <a:effectRef idx="0">
              <a:srgbClr val="FFFFFF"/>
            </a:effectRef>
            <a:fontRef idx="minor">
              <a:schemeClr val="tx1"/>
            </a:fontRef>
          </p:style>
        </p:cxnSp>
        <p:cxnSp>
          <p:nvCxnSpPr>
            <p:cNvPr id="33" name="直接连接符 32"/>
            <p:cNvCxnSpPr/>
            <p:nvPr/>
          </p:nvCxnSpPr>
          <p:spPr>
            <a:xfrm>
              <a:off x="4549" y="3215"/>
              <a:ext cx="0" cy="680"/>
            </a:xfrm>
            <a:prstGeom prst="line">
              <a:avLst/>
            </a:prstGeom>
          </p:spPr>
          <p:style>
            <a:lnRef idx="2">
              <a:schemeClr val="accent1"/>
            </a:lnRef>
            <a:fillRef idx="0">
              <a:srgbClr val="FFFFFF"/>
            </a:fillRef>
            <a:effectRef idx="0">
              <a:srgbClr val="FFFFFF"/>
            </a:effectRef>
            <a:fontRef idx="minor">
              <a:schemeClr val="tx1"/>
            </a:fontRef>
          </p:style>
        </p:cxnSp>
        <p:sp>
          <p:nvSpPr>
            <p:cNvPr id="35" name="文本框 34"/>
            <p:cNvSpPr txBox="1"/>
            <p:nvPr/>
          </p:nvSpPr>
          <p:spPr>
            <a:xfrm>
              <a:off x="2892" y="4872"/>
              <a:ext cx="1447" cy="386"/>
            </a:xfrm>
            <a:prstGeom prst="rect">
              <a:avLst/>
            </a:prstGeom>
            <a:noFill/>
          </p:spPr>
          <p:txBody>
            <a:bodyPr wrap="square" rtlCol="0">
              <a:spAutoFit/>
            </a:bodyPr>
            <a:p>
              <a:r>
                <a:rPr lang="en-US" altLang="zh-CN" sz="1000">
                  <a:latin typeface="+mn-ea"/>
                  <a:cs typeface="+mn-ea"/>
                </a:rPr>
                <a:t>LAN (POE)</a:t>
              </a:r>
              <a:endParaRPr lang="en-US" altLang="zh-CN" sz="1000">
                <a:latin typeface="+mn-ea"/>
                <a:cs typeface="+mn-ea"/>
              </a:endParaRPr>
            </a:p>
          </p:txBody>
        </p:sp>
        <p:sp>
          <p:nvSpPr>
            <p:cNvPr id="37" name="文本框 36"/>
            <p:cNvSpPr txBox="1"/>
            <p:nvPr/>
          </p:nvSpPr>
          <p:spPr>
            <a:xfrm>
              <a:off x="3591" y="2795"/>
              <a:ext cx="1735" cy="386"/>
            </a:xfrm>
            <a:prstGeom prst="rect">
              <a:avLst/>
            </a:prstGeom>
            <a:noFill/>
          </p:spPr>
          <p:txBody>
            <a:bodyPr wrap="square" rtlCol="0">
              <a:spAutoFit/>
            </a:bodyPr>
            <a:p>
              <a:pPr algn="ctr"/>
              <a:r>
                <a:rPr lang="en-US" altLang="zh-CN" sz="1000">
                  <a:latin typeface="+mn-ea"/>
                  <a:cs typeface="+mn-ea"/>
                </a:rPr>
                <a:t>SFP (Fiber Port</a:t>
              </a:r>
              <a:r>
                <a:rPr lang="en-US" altLang="zh-CN" sz="1000">
                  <a:latin typeface="+mn-ea"/>
                  <a:cs typeface="+mn-ea"/>
                </a:rPr>
                <a:t>)</a:t>
              </a:r>
              <a:endParaRPr lang="en-US" altLang="zh-CN" sz="1000">
                <a:latin typeface="+mn-ea"/>
                <a:cs typeface="+mn-ea"/>
              </a:endParaRPr>
            </a:p>
          </p:txBody>
        </p:sp>
      </p:grpSp>
      <p:pic>
        <p:nvPicPr>
          <p:cNvPr id="44" name="图片 43" descr="画板 7"/>
          <p:cNvPicPr>
            <a:picLocks noChangeAspect="1"/>
          </p:cNvPicPr>
          <p:nvPr/>
        </p:nvPicPr>
        <p:blipFill>
          <a:blip r:embed="rId6"/>
          <a:stretch>
            <a:fillRect/>
          </a:stretch>
        </p:blipFill>
        <p:spPr>
          <a:xfrm>
            <a:off x="4011295" y="4308475"/>
            <a:ext cx="2469515" cy="2469515"/>
          </a:xfrm>
          <a:prstGeom prst="rect">
            <a:avLst/>
          </a:prstGeom>
          <a:effectLst>
            <a:outerShdw blurRad="63500" sx="102000" sy="102000" algn="ctr" rotWithShape="0">
              <a:prstClr val="black">
                <a:alpha val="40000"/>
              </a:prstClr>
            </a:outerShdw>
          </a:effectLst>
        </p:spPr>
      </p:pic>
      <p:grpSp>
        <p:nvGrpSpPr>
          <p:cNvPr id="56" name="组合 55"/>
          <p:cNvGrpSpPr/>
          <p:nvPr/>
        </p:nvGrpSpPr>
        <p:grpSpPr>
          <a:xfrm>
            <a:off x="765810" y="6840855"/>
            <a:ext cx="6148070" cy="1338580"/>
            <a:chOff x="1206" y="10923"/>
            <a:chExt cx="9682" cy="2108"/>
          </a:xfrm>
        </p:grpSpPr>
        <p:grpSp>
          <p:nvGrpSpPr>
            <p:cNvPr id="31" name="组合 30"/>
            <p:cNvGrpSpPr/>
            <p:nvPr/>
          </p:nvGrpSpPr>
          <p:grpSpPr>
            <a:xfrm>
              <a:off x="1206" y="10923"/>
              <a:ext cx="9682" cy="2108"/>
              <a:chOff x="1206" y="10923"/>
              <a:chExt cx="9682" cy="2108"/>
            </a:xfrm>
          </p:grpSpPr>
          <p:grpSp>
            <p:nvGrpSpPr>
              <p:cNvPr id="170" name="组合 169"/>
              <p:cNvGrpSpPr/>
              <p:nvPr/>
            </p:nvGrpSpPr>
            <p:grpSpPr>
              <a:xfrm rot="0">
                <a:off x="1206" y="10923"/>
                <a:ext cx="9682" cy="2108"/>
                <a:chOff x="1066" y="10164"/>
                <a:chExt cx="9553" cy="2108"/>
              </a:xfrm>
            </p:grpSpPr>
            <p:grpSp>
              <p:nvGrpSpPr>
                <p:cNvPr id="98" name="组合 97"/>
                <p:cNvGrpSpPr/>
                <p:nvPr/>
              </p:nvGrpSpPr>
              <p:grpSpPr>
                <a:xfrm>
                  <a:off x="1066" y="10164"/>
                  <a:ext cx="9553" cy="2108"/>
                  <a:chOff x="1478" y="5784"/>
                  <a:chExt cx="9553" cy="2108"/>
                </a:xfrm>
              </p:grpSpPr>
              <p:sp>
                <p:nvSpPr>
                  <p:cNvPr id="85" name="圆角矩形 84"/>
                  <p:cNvSpPr/>
                  <p:nvPr/>
                </p:nvSpPr>
                <p:spPr>
                  <a:xfrm>
                    <a:off x="1478" y="5784"/>
                    <a:ext cx="1933" cy="146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ontserrat Medium" panose="00000600000000000000" charset="0"/>
                      <a:cs typeface="Montserrat Medium" panose="00000600000000000000" charset="0"/>
                    </a:endParaRPr>
                  </a:p>
                </p:txBody>
              </p:sp>
              <p:sp>
                <p:nvSpPr>
                  <p:cNvPr id="86" name="圆角矩形 85"/>
                  <p:cNvSpPr/>
                  <p:nvPr/>
                </p:nvSpPr>
                <p:spPr>
                  <a:xfrm>
                    <a:off x="6593" y="5784"/>
                    <a:ext cx="1933" cy="146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ontserrat Medium" panose="00000600000000000000" charset="0"/>
                      <a:cs typeface="Montserrat Medium" panose="00000600000000000000" charset="0"/>
                    </a:endParaRPr>
                  </a:p>
                </p:txBody>
              </p:sp>
              <p:sp>
                <p:nvSpPr>
                  <p:cNvPr id="87" name="圆角矩形 86"/>
                  <p:cNvSpPr/>
                  <p:nvPr/>
                </p:nvSpPr>
                <p:spPr>
                  <a:xfrm>
                    <a:off x="4011" y="5784"/>
                    <a:ext cx="1933" cy="146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ontserrat Medium" panose="00000600000000000000" charset="0"/>
                      <a:cs typeface="Montserrat Medium" panose="00000600000000000000" charset="0"/>
                    </a:endParaRPr>
                  </a:p>
                </p:txBody>
              </p:sp>
              <p:sp>
                <p:nvSpPr>
                  <p:cNvPr id="92" name="圆角矩形 91"/>
                  <p:cNvSpPr/>
                  <p:nvPr/>
                </p:nvSpPr>
                <p:spPr>
                  <a:xfrm>
                    <a:off x="9098" y="5784"/>
                    <a:ext cx="1933" cy="146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ontserrat Medium" panose="00000600000000000000" charset="0"/>
                      <a:cs typeface="Montserrat Medium" panose="00000600000000000000" charset="0"/>
                    </a:endParaRPr>
                  </a:p>
                </p:txBody>
              </p:sp>
              <p:sp>
                <p:nvSpPr>
                  <p:cNvPr id="94" name="文本框 93"/>
                  <p:cNvSpPr txBox="1"/>
                  <p:nvPr/>
                </p:nvSpPr>
                <p:spPr>
                  <a:xfrm>
                    <a:off x="1478" y="7506"/>
                    <a:ext cx="1933" cy="386"/>
                  </a:xfrm>
                  <a:prstGeom prst="rect">
                    <a:avLst/>
                  </a:prstGeom>
                  <a:noFill/>
                </p:spPr>
                <p:txBody>
                  <a:bodyPr wrap="square" rtlCol="0">
                    <a:spAutoFit/>
                  </a:bodyPr>
                  <a:p>
                    <a:pPr algn="ctr"/>
                    <a:r>
                      <a:rPr lang="en-US" altLang="zh-CN" sz="1000">
                        <a:latin typeface="Montserrat Medium" panose="00000600000000000000" charset="0"/>
                        <a:cs typeface="Montserrat Medium" panose="00000600000000000000" charset="0"/>
                      </a:rPr>
                      <a:t>Packing *1</a:t>
                    </a:r>
                    <a:endParaRPr lang="en-US" altLang="zh-CN" sz="1000">
                      <a:latin typeface="Montserrat Medium" panose="00000600000000000000" charset="0"/>
                      <a:cs typeface="Montserrat Medium" panose="00000600000000000000" charset="0"/>
                    </a:endParaRPr>
                  </a:p>
                </p:txBody>
              </p:sp>
              <p:sp>
                <p:nvSpPr>
                  <p:cNvPr id="95" name="文本框 94"/>
                  <p:cNvSpPr txBox="1"/>
                  <p:nvPr/>
                </p:nvSpPr>
                <p:spPr>
                  <a:xfrm>
                    <a:off x="4011" y="7506"/>
                    <a:ext cx="1933" cy="386"/>
                  </a:xfrm>
                  <a:prstGeom prst="rect">
                    <a:avLst/>
                  </a:prstGeom>
                  <a:noFill/>
                </p:spPr>
                <p:txBody>
                  <a:bodyPr wrap="square" rtlCol="0">
                    <a:spAutoFit/>
                  </a:bodyPr>
                  <a:p>
                    <a:pPr algn="ctr"/>
                    <a:r>
                      <a:rPr lang="en-US" altLang="zh-CN" sz="1000">
                        <a:latin typeface="Montserrat Medium" panose="00000600000000000000" charset="0"/>
                        <a:cs typeface="Montserrat Medium" panose="00000600000000000000" charset="0"/>
                      </a:rPr>
                      <a:t>Device*1</a:t>
                    </a:r>
                    <a:endParaRPr lang="en-US" altLang="zh-CN" sz="1000">
                      <a:latin typeface="Montserrat Medium" panose="00000600000000000000" charset="0"/>
                      <a:cs typeface="Montserrat Medium" panose="00000600000000000000" charset="0"/>
                    </a:endParaRPr>
                  </a:p>
                </p:txBody>
              </p:sp>
              <p:sp>
                <p:nvSpPr>
                  <p:cNvPr id="96" name="文本框 95"/>
                  <p:cNvSpPr txBox="1"/>
                  <p:nvPr/>
                </p:nvSpPr>
                <p:spPr>
                  <a:xfrm>
                    <a:off x="6589" y="7506"/>
                    <a:ext cx="1933" cy="386"/>
                  </a:xfrm>
                  <a:prstGeom prst="rect">
                    <a:avLst/>
                  </a:prstGeom>
                  <a:noFill/>
                </p:spPr>
                <p:txBody>
                  <a:bodyPr wrap="square" rtlCol="0">
                    <a:spAutoFit/>
                  </a:bodyPr>
                  <a:p>
                    <a:pPr algn="ctr"/>
                    <a:r>
                      <a:rPr lang="en-US" altLang="zh-CN" sz="1000">
                        <a:latin typeface="Montserrat Medium" panose="00000600000000000000" charset="0"/>
                        <a:cs typeface="Montserrat Medium" panose="00000600000000000000" charset="0"/>
                      </a:rPr>
                      <a:t>Accessories*1</a:t>
                    </a:r>
                    <a:endParaRPr lang="en-US" altLang="zh-CN" sz="1000">
                      <a:latin typeface="Montserrat Medium" panose="00000600000000000000" charset="0"/>
                      <a:cs typeface="Montserrat Medium" panose="00000600000000000000" charset="0"/>
                    </a:endParaRPr>
                  </a:p>
                </p:txBody>
              </p:sp>
              <p:sp>
                <p:nvSpPr>
                  <p:cNvPr id="97" name="文本框 96"/>
                  <p:cNvSpPr txBox="1"/>
                  <p:nvPr/>
                </p:nvSpPr>
                <p:spPr>
                  <a:xfrm>
                    <a:off x="9098" y="7506"/>
                    <a:ext cx="1933" cy="386"/>
                  </a:xfrm>
                  <a:prstGeom prst="rect">
                    <a:avLst/>
                  </a:prstGeom>
                  <a:noFill/>
                </p:spPr>
                <p:txBody>
                  <a:bodyPr wrap="square" rtlCol="0">
                    <a:spAutoFit/>
                  </a:bodyPr>
                  <a:p>
                    <a:pPr algn="ctr"/>
                    <a:r>
                      <a:rPr lang="en-US" altLang="zh-CN" sz="1000">
                        <a:latin typeface="Montserrat Medium" panose="00000600000000000000" charset="0"/>
                        <a:cs typeface="Montserrat Medium" panose="00000600000000000000" charset="0"/>
                      </a:rPr>
                      <a:t>Manual*1</a:t>
                    </a:r>
                    <a:endParaRPr lang="en-US" altLang="zh-CN" sz="1000">
                      <a:latin typeface="Montserrat Medium" panose="00000600000000000000" charset="0"/>
                      <a:cs typeface="Montserrat Medium" panose="00000600000000000000" charset="0"/>
                    </a:endParaRPr>
                  </a:p>
                </p:txBody>
              </p:sp>
            </p:grpSp>
            <p:pic>
              <p:nvPicPr>
                <p:cNvPr id="103" name="图片 102"/>
                <p:cNvPicPr>
                  <a:picLocks noChangeAspect="1"/>
                </p:cNvPicPr>
                <p:nvPr/>
              </p:nvPicPr>
              <p:blipFill>
                <a:blip r:embed="rId7"/>
                <a:srcRect l="2445" t="3876" r="5122" b="3349"/>
                <a:stretch>
                  <a:fillRect/>
                </a:stretch>
              </p:blipFill>
              <p:spPr>
                <a:xfrm>
                  <a:off x="8987" y="10369"/>
                  <a:ext cx="1332" cy="976"/>
                </a:xfrm>
                <a:prstGeom prst="rect">
                  <a:avLst/>
                </a:prstGeom>
                <a:effectLst>
                  <a:outerShdw blurRad="50800" dist="38100" dir="13500000" algn="br" rotWithShape="0">
                    <a:prstClr val="black">
                      <a:alpha val="40000"/>
                    </a:prstClr>
                  </a:outerShdw>
                </a:effectLst>
              </p:spPr>
            </p:pic>
            <p:pic>
              <p:nvPicPr>
                <p:cNvPr id="152" name="图片 151" descr="IMG_2854"/>
                <p:cNvPicPr>
                  <a:picLocks noChangeAspect="1"/>
                </p:cNvPicPr>
                <p:nvPr/>
              </p:nvPicPr>
              <p:blipFill>
                <a:blip r:embed="rId8"/>
                <a:stretch>
                  <a:fillRect/>
                </a:stretch>
              </p:blipFill>
              <p:spPr>
                <a:xfrm>
                  <a:off x="1108" y="10341"/>
                  <a:ext cx="1826" cy="1218"/>
                </a:xfrm>
                <a:prstGeom prst="rect">
                  <a:avLst/>
                </a:prstGeom>
              </p:spPr>
            </p:pic>
          </p:grpSp>
          <p:grpSp>
            <p:nvGrpSpPr>
              <p:cNvPr id="28" name="组合 27"/>
              <p:cNvGrpSpPr/>
              <p:nvPr/>
            </p:nvGrpSpPr>
            <p:grpSpPr>
              <a:xfrm>
                <a:off x="6450" y="10948"/>
                <a:ext cx="1733" cy="1281"/>
                <a:chOff x="6450" y="10948"/>
                <a:chExt cx="1733" cy="1281"/>
              </a:xfrm>
            </p:grpSpPr>
            <p:pic>
              <p:nvPicPr>
                <p:cNvPr id="13" name="图片 17"/>
                <p:cNvPicPr>
                  <a:picLocks noChangeAspect="1"/>
                </p:cNvPicPr>
                <p:nvPr/>
              </p:nvPicPr>
              <p:blipFill>
                <a:blip r:embed="rId9"/>
                <a:stretch>
                  <a:fillRect/>
                </a:stretch>
              </p:blipFill>
              <p:spPr>
                <a:xfrm>
                  <a:off x="6450" y="11200"/>
                  <a:ext cx="770" cy="274"/>
                </a:xfrm>
                <a:prstGeom prst="rect">
                  <a:avLst/>
                </a:prstGeom>
                <a:noFill/>
                <a:ln>
                  <a:noFill/>
                </a:ln>
              </p:spPr>
            </p:pic>
            <p:pic>
              <p:nvPicPr>
                <p:cNvPr id="14" name="图片 13"/>
                <p:cNvPicPr>
                  <a:picLocks noChangeAspect="1"/>
                </p:cNvPicPr>
                <p:nvPr/>
              </p:nvPicPr>
              <p:blipFill>
                <a:blip r:embed="rId10"/>
                <a:stretch>
                  <a:fillRect/>
                </a:stretch>
              </p:blipFill>
              <p:spPr>
                <a:xfrm rot="16200000">
                  <a:off x="7225" y="11676"/>
                  <a:ext cx="655" cy="450"/>
                </a:xfrm>
                <a:prstGeom prst="rect">
                  <a:avLst/>
                </a:prstGeom>
                <a:noFill/>
                <a:ln>
                  <a:noFill/>
                </a:ln>
              </p:spPr>
            </p:pic>
            <p:pic>
              <p:nvPicPr>
                <p:cNvPr id="21" name="图片 11"/>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rot="18540000">
                  <a:off x="7200" y="10995"/>
                  <a:ext cx="705" cy="610"/>
                </a:xfrm>
                <a:prstGeom prst="rect">
                  <a:avLst/>
                </a:prstGeom>
                <a:noFill/>
                <a:ln>
                  <a:noFill/>
                </a:ln>
              </p:spPr>
            </p:pic>
            <p:pic>
              <p:nvPicPr>
                <p:cNvPr id="36" name="图片 6" descr="C:\Users\Administrator\Documents\WeChat Files\wxid_btku4ihoordr21\FileStorage\Temp\1681286915889.png"/>
                <p:cNvPicPr>
                  <a:picLocks noChangeAspect="1" noChangeArrowheads="1"/>
                </p:cNvPicPr>
                <p:nvPr/>
              </p:nvPicPr>
              <p:blipFill>
                <a:blip r:embed="rId12" cstate="print">
                  <a:extLst>
                    <a:ext uri="{28A0092B-C50C-407E-A947-70E740481C1C}">
                      <a14:useLocalDpi xmlns:a14="http://schemas.microsoft.com/office/drawing/2010/main" val="0"/>
                    </a:ext>
                  </a:extLst>
                </a:blip>
                <a:srcRect l="13903" b="4450"/>
                <a:stretch>
                  <a:fillRect/>
                </a:stretch>
              </p:blipFill>
              <p:spPr>
                <a:xfrm rot="16200000">
                  <a:off x="7663" y="11709"/>
                  <a:ext cx="675" cy="365"/>
                </a:xfrm>
                <a:prstGeom prst="rect">
                  <a:avLst/>
                </a:prstGeom>
                <a:noFill/>
                <a:ln>
                  <a:noFill/>
                </a:ln>
              </p:spPr>
            </p:pic>
          </p:grpSp>
        </p:grpSp>
        <p:pic>
          <p:nvPicPr>
            <p:cNvPr id="41" name="图片 22"/>
            <p:cNvPicPr>
              <a:picLocks noChangeAspect="1"/>
            </p:cNvPicPr>
            <p:nvPr/>
          </p:nvPicPr>
          <p:blipFill>
            <a:blip r:embed="rId13"/>
            <a:stretch>
              <a:fillRect/>
            </a:stretch>
          </p:blipFill>
          <p:spPr>
            <a:xfrm>
              <a:off x="7919" y="11103"/>
              <a:ext cx="367" cy="337"/>
            </a:xfrm>
            <a:prstGeom prst="rect">
              <a:avLst/>
            </a:prstGeom>
            <a:noFill/>
            <a:ln>
              <a:noFill/>
            </a:ln>
          </p:spPr>
        </p:pic>
        <p:pic>
          <p:nvPicPr>
            <p:cNvPr id="45" name="图片 5" descr="C:\Users\Administrator\Documents\WeChat Files\wxid_btku4ihoordr21\FileStorage\Temp\1681286846225.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a:xfrm>
              <a:off x="6450" y="11713"/>
              <a:ext cx="838" cy="516"/>
            </a:xfrm>
            <a:prstGeom prst="rect">
              <a:avLst/>
            </a:prstGeom>
            <a:noFill/>
            <a:ln>
              <a:noFill/>
            </a:ln>
          </p:spPr>
        </p:pic>
      </p:grpSp>
      <p:grpSp>
        <p:nvGrpSpPr>
          <p:cNvPr id="3" name="组合 2"/>
          <p:cNvGrpSpPr/>
          <p:nvPr/>
        </p:nvGrpSpPr>
        <p:grpSpPr>
          <a:xfrm>
            <a:off x="4114800" y="1604010"/>
            <a:ext cx="3001010" cy="2649220"/>
            <a:chOff x="6480" y="2526"/>
            <a:chExt cx="4726" cy="4172"/>
          </a:xfrm>
        </p:grpSpPr>
        <p:sp>
          <p:nvSpPr>
            <p:cNvPr id="64" name="文本框 63"/>
            <p:cNvSpPr txBox="1"/>
            <p:nvPr/>
          </p:nvSpPr>
          <p:spPr>
            <a:xfrm rot="16200000">
              <a:off x="10273" y="4015"/>
              <a:ext cx="1184" cy="386"/>
            </a:xfrm>
            <a:prstGeom prst="rect">
              <a:avLst/>
            </a:prstGeom>
            <a:noFill/>
          </p:spPr>
          <p:txBody>
            <a:bodyPr wrap="square" rtlCol="0">
              <a:spAutoFit/>
            </a:bodyPr>
            <a:p>
              <a:r>
                <a:rPr lang="en-US" altLang="zh-CN" sz="1000">
                  <a:latin typeface="Montserrat Medium" panose="00000600000000000000" charset="0"/>
                  <a:cs typeface="Montserrat Medium" panose="00000600000000000000" charset="0"/>
                </a:rPr>
                <a:t>214mm</a:t>
              </a:r>
              <a:endParaRPr lang="en-US" altLang="zh-CN" sz="1000">
                <a:latin typeface="Montserrat Medium" panose="00000600000000000000" charset="0"/>
                <a:cs typeface="Montserrat Medium" panose="00000600000000000000" charset="0"/>
              </a:endParaRPr>
            </a:p>
          </p:txBody>
        </p:sp>
        <p:sp>
          <p:nvSpPr>
            <p:cNvPr id="9" name="文本框 8"/>
            <p:cNvSpPr txBox="1"/>
            <p:nvPr/>
          </p:nvSpPr>
          <p:spPr>
            <a:xfrm>
              <a:off x="8013" y="6312"/>
              <a:ext cx="1184" cy="386"/>
            </a:xfrm>
            <a:prstGeom prst="rect">
              <a:avLst/>
            </a:prstGeom>
            <a:noFill/>
          </p:spPr>
          <p:txBody>
            <a:bodyPr wrap="square" rtlCol="0">
              <a:spAutoFit/>
            </a:bodyPr>
            <a:p>
              <a:r>
                <a:rPr lang="en-US" altLang="zh-CN" sz="1000">
                  <a:latin typeface="Montserrat Medium" panose="00000600000000000000" charset="0"/>
                  <a:cs typeface="Montserrat Medium" panose="00000600000000000000" charset="0"/>
                </a:rPr>
                <a:t>238mm</a:t>
              </a:r>
              <a:endParaRPr lang="en-US" altLang="zh-CN" sz="1000">
                <a:latin typeface="Montserrat Medium" panose="00000600000000000000" charset="0"/>
                <a:cs typeface="Montserrat Medium" panose="00000600000000000000" charset="0"/>
              </a:endParaRPr>
            </a:p>
          </p:txBody>
        </p:sp>
        <p:cxnSp>
          <p:nvCxnSpPr>
            <p:cNvPr id="11" name="直接连接符 10"/>
            <p:cNvCxnSpPr/>
            <p:nvPr/>
          </p:nvCxnSpPr>
          <p:spPr>
            <a:xfrm flipH="1">
              <a:off x="10609" y="2604"/>
              <a:ext cx="3" cy="3239"/>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68" name="直接连接符 67"/>
            <p:cNvCxnSpPr/>
            <p:nvPr/>
          </p:nvCxnSpPr>
          <p:spPr>
            <a:xfrm flipV="1">
              <a:off x="6480" y="6117"/>
              <a:ext cx="3742" cy="1"/>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69" name="直接连接符 68"/>
            <p:cNvCxnSpPr/>
            <p:nvPr/>
          </p:nvCxnSpPr>
          <p:spPr>
            <a:xfrm flipH="1">
              <a:off x="10227" y="5849"/>
              <a:ext cx="380" cy="268"/>
            </a:xfrm>
            <a:prstGeom prst="line">
              <a:avLst/>
            </a:prstGeom>
            <a:ln w="3175"/>
          </p:spPr>
          <p:style>
            <a:lnRef idx="2">
              <a:schemeClr val="accent1"/>
            </a:lnRef>
            <a:fillRef idx="0">
              <a:srgbClr val="FFFFFF"/>
            </a:fillRef>
            <a:effectRef idx="0">
              <a:srgbClr val="FFFFFF"/>
            </a:effectRef>
            <a:fontRef idx="minor">
              <a:schemeClr val="tx1"/>
            </a:fontRef>
          </p:style>
        </p:cxnSp>
        <p:sp>
          <p:nvSpPr>
            <p:cNvPr id="70" name="文本框 69"/>
            <p:cNvSpPr txBox="1"/>
            <p:nvPr/>
          </p:nvSpPr>
          <p:spPr>
            <a:xfrm rot="19620000">
              <a:off x="10165" y="5916"/>
              <a:ext cx="1041" cy="386"/>
            </a:xfrm>
            <a:prstGeom prst="rect">
              <a:avLst/>
            </a:prstGeom>
            <a:noFill/>
          </p:spPr>
          <p:txBody>
            <a:bodyPr wrap="square" rtlCol="0">
              <a:spAutoFit/>
            </a:bodyPr>
            <a:p>
              <a:r>
                <a:rPr lang="en-US" altLang="zh-CN" sz="1000">
                  <a:latin typeface="Montserrat Medium" panose="00000600000000000000" charset="0"/>
                  <a:cs typeface="Montserrat Medium" panose="00000600000000000000" charset="0"/>
                </a:rPr>
                <a:t>58mm</a:t>
              </a:r>
              <a:endParaRPr lang="en-US" altLang="zh-CN" sz="1000">
                <a:latin typeface="Montserrat Medium" panose="00000600000000000000" charset="0"/>
                <a:cs typeface="Montserrat Medium" panose="00000600000000000000" charset="0"/>
              </a:endParaRPr>
            </a:p>
          </p:txBody>
        </p:sp>
        <p:cxnSp>
          <p:nvCxnSpPr>
            <p:cNvPr id="71" name="直接连接符 70"/>
            <p:cNvCxnSpPr/>
            <p:nvPr/>
          </p:nvCxnSpPr>
          <p:spPr>
            <a:xfrm flipH="1">
              <a:off x="9971" y="5852"/>
              <a:ext cx="737" cy="0"/>
            </a:xfrm>
            <a:prstGeom prst="line">
              <a:avLst/>
            </a:prstGeom>
            <a:ln w="3175"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cxnSp>
          <p:nvCxnSpPr>
            <p:cNvPr id="73" name="直接连接符 72"/>
            <p:cNvCxnSpPr/>
            <p:nvPr/>
          </p:nvCxnSpPr>
          <p:spPr>
            <a:xfrm rot="16200000" flipH="1">
              <a:off x="9858" y="5943"/>
              <a:ext cx="737" cy="0"/>
            </a:xfrm>
            <a:prstGeom prst="line">
              <a:avLst/>
            </a:prstGeom>
            <a:ln w="3175"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cxnSp>
          <p:nvCxnSpPr>
            <p:cNvPr id="74" name="直接连接符 73"/>
            <p:cNvCxnSpPr/>
            <p:nvPr/>
          </p:nvCxnSpPr>
          <p:spPr>
            <a:xfrm rot="16200000" flipH="1">
              <a:off x="6111" y="5943"/>
              <a:ext cx="737" cy="0"/>
            </a:xfrm>
            <a:prstGeom prst="line">
              <a:avLst/>
            </a:prstGeom>
            <a:ln w="3175"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cxnSp>
          <p:nvCxnSpPr>
            <p:cNvPr id="75" name="直接连接符 74"/>
            <p:cNvCxnSpPr/>
            <p:nvPr/>
          </p:nvCxnSpPr>
          <p:spPr>
            <a:xfrm flipH="1">
              <a:off x="10022" y="2526"/>
              <a:ext cx="737" cy="0"/>
            </a:xfrm>
            <a:prstGeom prst="line">
              <a:avLst/>
            </a:prstGeom>
            <a:ln w="3175"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grpSp>
      <p:pic>
        <p:nvPicPr>
          <p:cNvPr id="32" name="图片 31" descr="GP-AP3000-AX-4天线AP-2"/>
          <p:cNvPicPr>
            <a:picLocks noChangeAspect="1"/>
          </p:cNvPicPr>
          <p:nvPr/>
        </p:nvPicPr>
        <p:blipFill>
          <a:blip r:embed="rId1"/>
          <a:stretch>
            <a:fillRect/>
          </a:stretch>
        </p:blipFill>
        <p:spPr>
          <a:xfrm>
            <a:off x="2534285" y="6842760"/>
            <a:ext cx="929005" cy="929005"/>
          </a:xfrm>
          <a:prstGeom prst="rect">
            <a:avLst/>
          </a:prstGeom>
          <a:effectLst>
            <a:outerShdw blurRad="63500" sx="102000" sy="102000" algn="ctr" rotWithShape="0">
              <a:prstClr val="black">
                <a:alpha val="40000"/>
              </a:prstClr>
            </a:outerShdw>
          </a:effectLst>
        </p:spPr>
      </p:pic>
      <p:sp>
        <p:nvSpPr>
          <p:cNvPr id="57" name="文本框 56"/>
          <p:cNvSpPr txBox="1"/>
          <p:nvPr/>
        </p:nvSpPr>
        <p:spPr>
          <a:xfrm>
            <a:off x="1491615" y="155575"/>
            <a:ext cx="3446145" cy="229870"/>
          </a:xfrm>
          <a:prstGeom prst="rect">
            <a:avLst/>
          </a:prstGeom>
          <a:noFill/>
        </p:spPr>
        <p:txBody>
          <a:bodyPr wrap="square" rtlCol="0">
            <a:spAutoFit/>
          </a:bodyPr>
          <a:p>
            <a:r>
              <a:rPr kumimoji="1" lang="en-US" altLang="zh-CN" sz="900" dirty="0">
                <a:solidFill>
                  <a:schemeClr val="tx1">
                    <a:lumMod val="75000"/>
                    <a:lumOff val="25000"/>
                  </a:schemeClr>
                </a:solidFill>
                <a:latin typeface="+mn-ea"/>
              </a:rPr>
              <a:t>INDUSTRIAL NETWORK SOLUTION SPEC</a:t>
            </a:r>
            <a:r>
              <a:rPr kumimoji="1" lang="en-US" altLang="zh-CN" sz="900" dirty="0">
                <a:solidFill>
                  <a:schemeClr val="tx1">
                    <a:lumMod val="75000"/>
                    <a:lumOff val="25000"/>
                  </a:schemeClr>
                </a:solidFill>
                <a:latin typeface="+mn-ea"/>
              </a:rPr>
              <a:t>IALIST</a:t>
            </a:r>
            <a:endParaRPr kumimoji="1" lang="en-US" altLang="zh-CN" sz="900" dirty="0">
              <a:solidFill>
                <a:schemeClr val="tx1">
                  <a:lumMod val="75000"/>
                  <a:lumOff val="25000"/>
                </a:schemeClr>
              </a:solidFill>
              <a:latin typeface="+mn-ea"/>
            </a:endParaRPr>
          </a:p>
        </p:txBody>
      </p:sp>
      <p:cxnSp>
        <p:nvCxnSpPr>
          <p:cNvPr id="58" name="直线连接符 10"/>
          <p:cNvCxnSpPr/>
          <p:nvPr/>
        </p:nvCxnSpPr>
        <p:spPr>
          <a:xfrm>
            <a:off x="1481455" y="198415"/>
            <a:ext cx="0" cy="142875"/>
          </a:xfrm>
          <a:prstGeom prst="line">
            <a:avLst/>
          </a:prstGeom>
        </p:spPr>
        <p:style>
          <a:lnRef idx="1">
            <a:schemeClr val="dk1"/>
          </a:lnRef>
          <a:fillRef idx="0">
            <a:schemeClr val="dk1"/>
          </a:fillRef>
          <a:effectRef idx="0">
            <a:schemeClr val="dk1"/>
          </a:effectRef>
          <a:fontRef idx="minor">
            <a:schemeClr val="tx1"/>
          </a:fontRef>
        </p:style>
      </p:cxnSp>
      <p:sp>
        <p:nvSpPr>
          <p:cNvPr id="61" name="矩形 60"/>
          <p:cNvSpPr/>
          <p:nvPr/>
        </p:nvSpPr>
        <p:spPr>
          <a:xfrm>
            <a:off x="0" y="0"/>
            <a:ext cx="136800" cy="446400"/>
          </a:xfrm>
          <a:prstGeom prst="rect">
            <a:avLst/>
          </a:prstGeom>
          <a:solidFill>
            <a:srgbClr val="49525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62" name="矩形 61"/>
          <p:cNvSpPr/>
          <p:nvPr/>
        </p:nvSpPr>
        <p:spPr>
          <a:xfrm>
            <a:off x="0" y="471315"/>
            <a:ext cx="136800" cy="194400"/>
          </a:xfrm>
          <a:prstGeom prst="rect">
            <a:avLst/>
          </a:prstGeom>
          <a:solidFill>
            <a:srgbClr val="127AE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dirty="0"/>
          </a:p>
        </p:txBody>
      </p:sp>
      <p:sp>
        <p:nvSpPr>
          <p:cNvPr id="63" name="object 3"/>
          <p:cNvSpPr/>
          <p:nvPr/>
        </p:nvSpPr>
        <p:spPr>
          <a:xfrm>
            <a:off x="1400175" y="434975"/>
            <a:ext cx="6156000" cy="36000"/>
          </a:xfrm>
          <a:custGeom>
            <a:avLst/>
            <a:gdLst/>
            <a:ahLst/>
            <a:cxnLst/>
            <a:rect l="l" t="t" r="r" b="b"/>
            <a:pathLst>
              <a:path w="7559675" h="142240">
                <a:moveTo>
                  <a:pt x="0" y="0"/>
                </a:moveTo>
                <a:lnTo>
                  <a:pt x="7559675" y="0"/>
                </a:lnTo>
                <a:lnTo>
                  <a:pt x="7559675" y="141732"/>
                </a:lnTo>
                <a:lnTo>
                  <a:pt x="0" y="141732"/>
                </a:lnTo>
                <a:lnTo>
                  <a:pt x="0" y="0"/>
                </a:lnTo>
                <a:close/>
              </a:path>
            </a:pathLst>
          </a:custGeom>
          <a:solidFill>
            <a:srgbClr val="127AE7"/>
          </a:solidFill>
        </p:spPr>
        <p:txBody>
          <a:bodyPr wrap="square" lIns="0" tIns="0" rIns="0" bIns="0" rtlCol="0"/>
          <a:p/>
        </p:txBody>
      </p:sp>
      <p:pic>
        <p:nvPicPr>
          <p:cNvPr id="72" name="图片 71" descr="拼合-中英文光普森科logo"/>
          <p:cNvPicPr>
            <a:picLocks noChangeAspect="1"/>
          </p:cNvPicPr>
          <p:nvPr/>
        </p:nvPicPr>
        <p:blipFill>
          <a:blip r:embed="rId15"/>
          <a:srcRect r="11149"/>
          <a:stretch>
            <a:fillRect/>
          </a:stretch>
        </p:blipFill>
        <p:spPr>
          <a:xfrm>
            <a:off x="138430" y="145415"/>
            <a:ext cx="1167130" cy="408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24130" t="12627" r="40821" b="51513"/>
          <a:stretch>
            <a:fillRect/>
          </a:stretch>
        </p:blipFill>
        <p:spPr>
          <a:xfrm flipH="1">
            <a:off x="-8093" y="0"/>
            <a:ext cx="7567768" cy="10698606"/>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84" name="任意多边形: 形状 16"/>
          <p:cNvSpPr/>
          <p:nvPr/>
        </p:nvSpPr>
        <p:spPr>
          <a:xfrm flipV="1">
            <a:off x="-9997" y="8900889"/>
            <a:ext cx="7567768" cy="1797079"/>
          </a:xfrm>
          <a:custGeom>
            <a:avLst/>
            <a:gdLst>
              <a:gd name="connsiteX0" fmla="*/ 0 w 12192000"/>
              <a:gd name="connsiteY0" fmla="*/ 0 h 1736414"/>
              <a:gd name="connsiteX1" fmla="*/ 12192000 w 12192000"/>
              <a:gd name="connsiteY1" fmla="*/ 0 h 1736414"/>
              <a:gd name="connsiteX2" fmla="*/ 12192000 w 12192000"/>
              <a:gd name="connsiteY2" fmla="*/ 1218414 h 1736414"/>
              <a:gd name="connsiteX3" fmla="*/ 12160101 w 12192000"/>
              <a:gd name="connsiteY3" fmla="*/ 1234539 h 1736414"/>
              <a:gd name="connsiteX4" fmla="*/ 8158480 w 12192000"/>
              <a:gd name="connsiteY4" fmla="*/ 1691640 h 1736414"/>
              <a:gd name="connsiteX5" fmla="*/ 3037840 w 12192000"/>
              <a:gd name="connsiteY5" fmla="*/ 502920 h 1736414"/>
              <a:gd name="connsiteX6" fmla="*/ 24956 w 12192000"/>
              <a:gd name="connsiteY6" fmla="*/ 1087435 h 1736414"/>
              <a:gd name="connsiteX7" fmla="*/ 0 w 12192000"/>
              <a:gd name="connsiteY7" fmla="*/ 1099390 h 17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736414">
                <a:moveTo>
                  <a:pt x="0" y="0"/>
                </a:moveTo>
                <a:lnTo>
                  <a:pt x="12192000" y="0"/>
                </a:lnTo>
                <a:lnTo>
                  <a:pt x="12192000" y="1218414"/>
                </a:lnTo>
                <a:lnTo>
                  <a:pt x="12160101" y="1234539"/>
                </a:lnTo>
                <a:cubicBezTo>
                  <a:pt x="11085777" y="1694551"/>
                  <a:pt x="9678857" y="1813577"/>
                  <a:pt x="8158480" y="1691640"/>
                </a:cubicBezTo>
                <a:cubicBezTo>
                  <a:pt x="6638103" y="1569704"/>
                  <a:pt x="4363720" y="528320"/>
                  <a:pt x="3037840" y="502920"/>
                </a:cubicBezTo>
                <a:cubicBezTo>
                  <a:pt x="1960563" y="482283"/>
                  <a:pt x="477487" y="862562"/>
                  <a:pt x="24956" y="1087435"/>
                </a:cubicBezTo>
                <a:lnTo>
                  <a:pt x="0" y="1099390"/>
                </a:lnTo>
                <a:close/>
              </a:path>
            </a:pathLst>
          </a:cu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文本框 29"/>
          <p:cNvSpPr txBox="1"/>
          <p:nvPr/>
        </p:nvSpPr>
        <p:spPr>
          <a:xfrm>
            <a:off x="601980" y="9585325"/>
            <a:ext cx="2578735" cy="398780"/>
          </a:xfrm>
          <a:prstGeom prst="rect">
            <a:avLst/>
          </a:prstGeom>
          <a:noFill/>
        </p:spPr>
        <p:txBody>
          <a:bodyPr wrap="square" rtlCol="0">
            <a:spAutoFit/>
          </a:bodyPr>
          <a:lstStyle/>
          <a:p>
            <a:pPr hangingPunct="0">
              <a:lnSpc>
                <a:spcPts val="1200"/>
              </a:lnSpc>
            </a:pPr>
            <a:r>
              <a:rPr lang="zh-CN" altLang="en-US" sz="900" dirty="0">
                <a:solidFill>
                  <a:schemeClr val="bg1"/>
                </a:solidFill>
                <a:latin typeface="Montserrat Medium" panose="00000600000000000000" charset="0"/>
                <a:ea typeface="PingFang SC Light" panose="020B0300000000000000" pitchFamily="34" charset="-122"/>
                <a:cs typeface="Montserrat Medium" panose="00000600000000000000" charset="0"/>
                <a:sym typeface="+mn-lt"/>
              </a:rPr>
              <a:t>© </a:t>
            </a:r>
            <a:r>
              <a:rPr lang="en-US" altLang="zh-CN" sz="900" dirty="0">
                <a:solidFill>
                  <a:schemeClr val="bg1"/>
                </a:solidFill>
                <a:latin typeface="Montserrat Medium" panose="00000600000000000000" charset="0"/>
                <a:ea typeface="PingFang SC Light" panose="020B0300000000000000" pitchFamily="34" charset="-122"/>
                <a:cs typeface="Montserrat Medium" panose="00000600000000000000" charset="0"/>
                <a:sym typeface="+mn-lt"/>
              </a:rPr>
              <a:t>GPSENKE(CHINA)</a:t>
            </a:r>
            <a:r>
              <a:rPr lang="zh-CN" altLang="en-US" sz="900" dirty="0">
                <a:solidFill>
                  <a:schemeClr val="bg1"/>
                </a:solidFill>
                <a:latin typeface="Montserrat Medium" panose="00000600000000000000" charset="0"/>
                <a:ea typeface="PingFang SC Light" panose="020B0300000000000000" pitchFamily="34" charset="-122"/>
                <a:cs typeface="Montserrat Medium" panose="00000600000000000000" charset="0"/>
                <a:sym typeface="+mn-lt"/>
              </a:rPr>
              <a:t> | </a:t>
            </a:r>
            <a:r>
              <a:rPr lang="en-US" altLang="zh-CN" sz="900" dirty="0">
                <a:solidFill>
                  <a:schemeClr val="bg1"/>
                </a:solidFill>
                <a:latin typeface="Montserrat Medium" panose="00000600000000000000" charset="0"/>
                <a:ea typeface="PingFang SC Light" panose="020B0300000000000000" pitchFamily="34" charset="-122"/>
                <a:cs typeface="Montserrat Medium" panose="00000600000000000000" charset="0"/>
                <a:sym typeface="+mn-lt"/>
              </a:rPr>
              <a:t>A</a:t>
            </a:r>
            <a:r>
              <a:rPr lang="zh-CN" altLang="en-US" sz="900" dirty="0">
                <a:solidFill>
                  <a:schemeClr val="bg1"/>
                </a:solidFill>
                <a:latin typeface="Montserrat Medium" panose="00000600000000000000" charset="0"/>
                <a:ea typeface="PingFang SC Light" panose="020B0300000000000000" pitchFamily="34" charset="-122"/>
                <a:cs typeface="Montserrat Medium" panose="00000600000000000000" charset="0"/>
                <a:sym typeface="+mn-lt"/>
              </a:rPr>
              <a:t>ll rights reserved.</a:t>
            </a:r>
            <a:endParaRPr lang="zh-CN" altLang="en-US" sz="900" dirty="0">
              <a:solidFill>
                <a:schemeClr val="bg1"/>
              </a:solidFill>
              <a:latin typeface="Montserrat Medium" panose="00000600000000000000" charset="0"/>
              <a:ea typeface="PingFang SC Light" panose="020B0300000000000000" pitchFamily="34" charset="-122"/>
              <a:cs typeface="Montserrat Medium" panose="00000600000000000000" charset="0"/>
              <a:sym typeface="+mn-lt"/>
            </a:endParaRPr>
          </a:p>
          <a:p>
            <a:pPr hangingPunct="0">
              <a:lnSpc>
                <a:spcPts val="1200"/>
              </a:lnSpc>
            </a:pPr>
            <a:r>
              <a:rPr lang="en-US" altLang="zh-CN" sz="900" dirty="0">
                <a:solidFill>
                  <a:schemeClr val="bg1"/>
                </a:solidFill>
                <a:latin typeface="Montserrat Medium" panose="00000600000000000000" charset="0"/>
                <a:ea typeface="PingFang SC Light" panose="020B0300000000000000" pitchFamily="34" charset="-122"/>
                <a:cs typeface="Montserrat Medium" panose="00000600000000000000" charset="0"/>
                <a:sym typeface="+mn-lt"/>
              </a:rPr>
              <a:t>Update Time: 2025.6.1</a:t>
            </a:r>
            <a:endParaRPr lang="en-US" altLang="zh-CN" sz="900" dirty="0">
              <a:solidFill>
                <a:schemeClr val="bg1"/>
              </a:solidFill>
              <a:latin typeface="Montserrat Medium" panose="00000600000000000000" charset="0"/>
              <a:ea typeface="PingFang SC Light" panose="020B0300000000000000" pitchFamily="34" charset="-122"/>
              <a:cs typeface="Montserrat Medium" panose="00000600000000000000" charset="0"/>
              <a:sym typeface="+mn-lt"/>
            </a:endParaRPr>
          </a:p>
        </p:txBody>
      </p:sp>
      <p:sp>
        <p:nvSpPr>
          <p:cNvPr id="58" name="文本框 57"/>
          <p:cNvSpPr txBox="1"/>
          <p:nvPr/>
        </p:nvSpPr>
        <p:spPr>
          <a:xfrm>
            <a:off x="3808095" y="9532620"/>
            <a:ext cx="3599815" cy="860425"/>
          </a:xfrm>
          <a:prstGeom prst="rect">
            <a:avLst/>
          </a:prstGeom>
          <a:noFill/>
        </p:spPr>
        <p:txBody>
          <a:bodyPr wrap="square" rtlCol="0">
            <a:spAutoFit/>
          </a:bodyPr>
          <a:lstStyle/>
          <a:p>
            <a:pPr hangingPunct="0">
              <a:lnSpc>
                <a:spcPts val="1200"/>
              </a:lnSpc>
            </a:pPr>
            <a:r>
              <a:rPr sz="800" dirty="0">
                <a:solidFill>
                  <a:schemeClr val="tx1">
                    <a:lumMod val="65000"/>
                    <a:lumOff val="35000"/>
                  </a:schemeClr>
                </a:solidFill>
                <a:latin typeface="Montserrat Medium" panose="00000600000000000000" charset="0"/>
                <a:ea typeface="PingFang SC Light" panose="020B0300000000000000" pitchFamily="34" charset="-122"/>
                <a:cs typeface="Montserrat Medium" panose="00000600000000000000" charset="0"/>
                <a:sym typeface="+mn-lt"/>
              </a:rPr>
              <a:t>This document and any part thereof may not be reproduced or used in any manner without the express written permission of </a:t>
            </a:r>
            <a:r>
              <a:rPr lang="en-US" sz="800" dirty="0">
                <a:solidFill>
                  <a:schemeClr val="tx1">
                    <a:lumMod val="65000"/>
                    <a:lumOff val="35000"/>
                  </a:schemeClr>
                </a:solidFill>
                <a:latin typeface="Montserrat Medium" panose="00000600000000000000" charset="0"/>
                <a:ea typeface="PingFang SC Light" panose="020B0300000000000000" pitchFamily="34" charset="-122"/>
                <a:cs typeface="Montserrat Medium" panose="00000600000000000000" charset="0"/>
                <a:sym typeface="+mn-lt"/>
              </a:rPr>
              <a:t>GPSENKE</a:t>
            </a:r>
            <a:r>
              <a:rPr sz="800" dirty="0">
                <a:solidFill>
                  <a:schemeClr val="tx1">
                    <a:lumMod val="65000"/>
                    <a:lumOff val="35000"/>
                  </a:schemeClr>
                </a:solidFill>
                <a:latin typeface="Montserrat Medium" panose="00000600000000000000" charset="0"/>
                <a:ea typeface="PingFang SC Light" panose="020B0300000000000000" pitchFamily="34" charset="-122"/>
                <a:cs typeface="Montserrat Medium" panose="00000600000000000000" charset="0"/>
                <a:sym typeface="+mn-lt"/>
              </a:rPr>
              <a:t> (China). </a:t>
            </a:r>
            <a:endParaRPr sz="800" dirty="0">
              <a:solidFill>
                <a:schemeClr val="tx1">
                  <a:lumMod val="65000"/>
                  <a:lumOff val="35000"/>
                </a:schemeClr>
              </a:solidFill>
              <a:latin typeface="Montserrat Medium" panose="00000600000000000000" charset="0"/>
              <a:ea typeface="PingFang SC Light" panose="020B0300000000000000" pitchFamily="34" charset="-122"/>
              <a:cs typeface="Montserrat Medium" panose="00000600000000000000" charset="0"/>
              <a:sym typeface="+mn-lt"/>
            </a:endParaRPr>
          </a:p>
          <a:p>
            <a:pPr hangingPunct="0">
              <a:lnSpc>
                <a:spcPts val="1200"/>
              </a:lnSpc>
            </a:pPr>
            <a:r>
              <a:rPr sz="800" dirty="0">
                <a:solidFill>
                  <a:schemeClr val="tx1">
                    <a:lumMod val="65000"/>
                    <a:lumOff val="35000"/>
                  </a:schemeClr>
                </a:solidFill>
                <a:latin typeface="Montserrat Medium" panose="00000600000000000000" charset="0"/>
                <a:ea typeface="PingFang SC Light" panose="020B0300000000000000" pitchFamily="34" charset="-122"/>
                <a:cs typeface="Montserrat Medium" panose="00000600000000000000" charset="0"/>
                <a:sym typeface="+mn-lt"/>
              </a:rPr>
              <a:t>Product specifications are subject to change without prior notice. </a:t>
            </a:r>
            <a:r>
              <a:rPr lang="en-US" sz="800" dirty="0">
                <a:solidFill>
                  <a:schemeClr val="tx1">
                    <a:lumMod val="65000"/>
                    <a:lumOff val="35000"/>
                  </a:schemeClr>
                </a:solidFill>
                <a:latin typeface="Montserrat Medium" panose="00000600000000000000" charset="0"/>
                <a:ea typeface="PingFang SC Light" panose="020B0300000000000000" pitchFamily="34" charset="-122"/>
                <a:cs typeface="Montserrat Medium" panose="00000600000000000000" charset="0"/>
                <a:sym typeface="+mn-lt"/>
              </a:rPr>
              <a:t>Please v</a:t>
            </a:r>
            <a:r>
              <a:rPr sz="800" dirty="0">
                <a:solidFill>
                  <a:schemeClr val="tx1">
                    <a:lumMod val="65000"/>
                    <a:lumOff val="35000"/>
                  </a:schemeClr>
                </a:solidFill>
                <a:latin typeface="Montserrat Medium" panose="00000600000000000000" charset="0"/>
                <a:ea typeface="PingFang SC Light" panose="020B0300000000000000" pitchFamily="34" charset="-122"/>
                <a:cs typeface="Montserrat Medium" panose="00000600000000000000" charset="0"/>
                <a:sym typeface="+mn-lt"/>
              </a:rPr>
              <a:t>isit our website for the latest product information.</a:t>
            </a:r>
            <a:endParaRPr sz="800" dirty="0">
              <a:solidFill>
                <a:schemeClr val="tx1">
                  <a:lumMod val="65000"/>
                  <a:lumOff val="35000"/>
                </a:schemeClr>
              </a:solidFill>
              <a:latin typeface="Montserrat Medium" panose="00000600000000000000" charset="0"/>
              <a:ea typeface="PingFang SC Light" panose="020B0300000000000000" pitchFamily="34" charset="-122"/>
              <a:cs typeface="Montserrat Medium" panose="00000600000000000000" charset="0"/>
              <a:sym typeface="+mn-lt"/>
            </a:endParaRPr>
          </a:p>
        </p:txBody>
      </p:sp>
      <p:grpSp>
        <p:nvGrpSpPr>
          <p:cNvPr id="3" name="组合 2"/>
          <p:cNvGrpSpPr/>
          <p:nvPr/>
        </p:nvGrpSpPr>
        <p:grpSpPr>
          <a:xfrm>
            <a:off x="601980" y="8859520"/>
            <a:ext cx="1850390" cy="725805"/>
            <a:chOff x="440" y="14011"/>
            <a:chExt cx="2914" cy="1143"/>
          </a:xfrm>
        </p:grpSpPr>
        <p:sp>
          <p:nvSpPr>
            <p:cNvPr id="9" name="矩形 8"/>
            <p:cNvSpPr/>
            <p:nvPr/>
          </p:nvSpPr>
          <p:spPr>
            <a:xfrm>
              <a:off x="577" y="14018"/>
              <a:ext cx="1131" cy="1136"/>
            </a:xfrm>
            <a:prstGeom prst="rect">
              <a:avLst/>
            </a:prstGeom>
            <a:solidFill>
              <a:srgbClr val="1DCDFB"/>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p>
          </p:txBody>
        </p:sp>
        <p:sp>
          <p:nvSpPr>
            <p:cNvPr id="17" name="文本框 16"/>
            <p:cNvSpPr txBox="1"/>
            <p:nvPr/>
          </p:nvSpPr>
          <p:spPr>
            <a:xfrm>
              <a:off x="440" y="14197"/>
              <a:ext cx="1249" cy="808"/>
            </a:xfrm>
            <a:prstGeom prst="rect">
              <a:avLst/>
            </a:prstGeom>
            <a:noFill/>
          </p:spPr>
          <p:txBody>
            <a:bodyPr wrap="square" rtlCol="0">
              <a:spAutoFit/>
            </a:bodyPr>
            <a:lstStyle/>
            <a:p>
              <a:pPr algn="r">
                <a:spcBef>
                  <a:spcPts val="200"/>
                </a:spcBef>
              </a:pPr>
              <a:r>
                <a:rPr lang="zh-CN" altLang="en-US" sz="800" spc="200" dirty="0">
                  <a:solidFill>
                    <a:schemeClr val="bg1"/>
                  </a:solidFill>
                  <a:latin typeface="PingFang SC" panose="020B0400000000000000" pitchFamily="34" charset="-122"/>
                  <a:ea typeface="PingFang SC" panose="020B0400000000000000" pitchFamily="34" charset="-122"/>
                </a:rPr>
                <a:t>扫码关注</a:t>
              </a:r>
              <a:endParaRPr lang="en-US" altLang="zh-CN" sz="800" spc="200" dirty="0">
                <a:solidFill>
                  <a:schemeClr val="bg1"/>
                </a:solidFill>
                <a:latin typeface="PingFang SC" panose="020B0400000000000000" pitchFamily="34" charset="-122"/>
                <a:ea typeface="PingFang SC" panose="020B0400000000000000" pitchFamily="34" charset="-122"/>
              </a:endParaRPr>
            </a:p>
            <a:p>
              <a:pPr algn="r">
                <a:spcBef>
                  <a:spcPts val="200"/>
                </a:spcBef>
              </a:pPr>
              <a:r>
                <a:rPr lang="zh-CN" altLang="en-US" sz="800" spc="200" dirty="0">
                  <a:solidFill>
                    <a:schemeClr val="bg1"/>
                  </a:solidFill>
                  <a:latin typeface="PingFang SC" panose="020B0400000000000000" pitchFamily="34" charset="-122"/>
                  <a:ea typeface="PingFang SC" panose="020B0400000000000000" pitchFamily="34" charset="-122"/>
                </a:rPr>
                <a:t>光普森科</a:t>
              </a:r>
              <a:endParaRPr lang="en-US" altLang="zh-CN" sz="800" spc="200" dirty="0">
                <a:solidFill>
                  <a:schemeClr val="bg1"/>
                </a:solidFill>
                <a:latin typeface="PingFang SC" panose="020B0400000000000000" pitchFamily="34" charset="-122"/>
                <a:ea typeface="PingFang SC" panose="020B0400000000000000" pitchFamily="34" charset="-122"/>
              </a:endParaRPr>
            </a:p>
            <a:p>
              <a:pPr algn="r">
                <a:spcBef>
                  <a:spcPts val="200"/>
                </a:spcBef>
              </a:pPr>
              <a:r>
                <a:rPr lang="zh-CN" altLang="en-US" sz="800" spc="200" dirty="0">
                  <a:solidFill>
                    <a:schemeClr val="bg1"/>
                  </a:solidFill>
                  <a:latin typeface="PingFang SC" panose="020B0400000000000000" pitchFamily="34" charset="-122"/>
                  <a:ea typeface="PingFang SC" panose="020B0400000000000000" pitchFamily="34" charset="-122"/>
                </a:rPr>
                <a:t>公众号</a:t>
              </a:r>
              <a:endParaRPr lang="zh-CN" altLang="en-US" sz="800" spc="200" dirty="0">
                <a:solidFill>
                  <a:schemeClr val="bg1"/>
                </a:solidFill>
                <a:latin typeface="PingFang SC" panose="020B0400000000000000" pitchFamily="34" charset="-122"/>
                <a:ea typeface="PingFang SC" panose="020B0400000000000000" pitchFamily="34" charset="-122"/>
              </a:endParaRPr>
            </a:p>
          </p:txBody>
        </p:sp>
        <p:sp>
          <p:nvSpPr>
            <p:cNvPr id="26" name="矩形 25"/>
            <p:cNvSpPr/>
            <p:nvPr/>
          </p:nvSpPr>
          <p:spPr>
            <a:xfrm>
              <a:off x="2223" y="14011"/>
              <a:ext cx="1131" cy="1136"/>
            </a:xfrm>
            <a:prstGeom prst="rect">
              <a:avLst/>
            </a:prstGeom>
            <a:solidFill>
              <a:srgbClr val="1DCDFB"/>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p>
          </p:txBody>
        </p:sp>
        <p:sp>
          <p:nvSpPr>
            <p:cNvPr id="27" name="文本框 26"/>
            <p:cNvSpPr txBox="1"/>
            <p:nvPr/>
          </p:nvSpPr>
          <p:spPr>
            <a:xfrm>
              <a:off x="2105" y="14197"/>
              <a:ext cx="1249" cy="808"/>
            </a:xfrm>
            <a:prstGeom prst="rect">
              <a:avLst/>
            </a:prstGeom>
            <a:noFill/>
          </p:spPr>
          <p:txBody>
            <a:bodyPr wrap="square" rtlCol="0">
              <a:spAutoFit/>
            </a:bodyPr>
            <a:lstStyle/>
            <a:p>
              <a:pPr algn="r">
                <a:spcBef>
                  <a:spcPts val="200"/>
                </a:spcBef>
              </a:pPr>
              <a:r>
                <a:rPr lang="zh-CN" altLang="en-US" sz="800" spc="200" dirty="0">
                  <a:solidFill>
                    <a:schemeClr val="bg1"/>
                  </a:solidFill>
                  <a:latin typeface="PingFang SC" panose="020B0400000000000000" pitchFamily="34" charset="-122"/>
                  <a:ea typeface="PingFang SC" panose="020B0400000000000000" pitchFamily="34" charset="-122"/>
                </a:rPr>
                <a:t>扫码了解</a:t>
              </a:r>
              <a:endParaRPr lang="en-US" altLang="zh-CN" sz="800" spc="200" dirty="0">
                <a:solidFill>
                  <a:schemeClr val="bg1"/>
                </a:solidFill>
                <a:latin typeface="PingFang SC" panose="020B0400000000000000" pitchFamily="34" charset="-122"/>
                <a:ea typeface="PingFang SC" panose="020B0400000000000000" pitchFamily="34" charset="-122"/>
              </a:endParaRPr>
            </a:p>
            <a:p>
              <a:pPr algn="r">
                <a:spcBef>
                  <a:spcPts val="200"/>
                </a:spcBef>
              </a:pPr>
              <a:r>
                <a:rPr lang="zh-CN" altLang="en-US" sz="800" spc="200" dirty="0">
                  <a:solidFill>
                    <a:schemeClr val="bg1"/>
                  </a:solidFill>
                  <a:latin typeface="PingFang SC" panose="020B0400000000000000" pitchFamily="34" charset="-122"/>
                  <a:ea typeface="PingFang SC" panose="020B0400000000000000" pitchFamily="34" charset="-122"/>
                </a:rPr>
                <a:t>光普森科</a:t>
              </a:r>
              <a:endParaRPr lang="en-US" altLang="zh-CN" sz="800" spc="200" dirty="0">
                <a:solidFill>
                  <a:schemeClr val="bg1"/>
                </a:solidFill>
                <a:latin typeface="PingFang SC" panose="020B0400000000000000" pitchFamily="34" charset="-122"/>
                <a:ea typeface="PingFang SC" panose="020B0400000000000000" pitchFamily="34" charset="-122"/>
              </a:endParaRPr>
            </a:p>
            <a:p>
              <a:pPr algn="r">
                <a:spcBef>
                  <a:spcPts val="200"/>
                </a:spcBef>
              </a:pPr>
              <a:r>
                <a:rPr lang="zh-CN" altLang="en-US" sz="800" spc="200" dirty="0">
                  <a:solidFill>
                    <a:schemeClr val="bg1"/>
                  </a:solidFill>
                  <a:latin typeface="PingFang SC" panose="020B0400000000000000" pitchFamily="34" charset="-122"/>
                  <a:ea typeface="PingFang SC" panose="020B0400000000000000" pitchFamily="34" charset="-122"/>
                </a:rPr>
                <a:t>官方网站</a:t>
              </a:r>
              <a:endParaRPr lang="zh-CN" altLang="en-US" sz="800" spc="200" dirty="0">
                <a:solidFill>
                  <a:schemeClr val="bg1"/>
                </a:solidFill>
                <a:latin typeface="PingFang SC" panose="020B0400000000000000" pitchFamily="34" charset="-122"/>
                <a:ea typeface="PingFang SC" panose="020B0400000000000000" pitchFamily="34" charset="-122"/>
              </a:endParaRPr>
            </a:p>
          </p:txBody>
        </p:sp>
        <p:pic>
          <p:nvPicPr>
            <p:cNvPr id="76" name="图片 75"/>
            <p:cNvPicPr>
              <a:picLocks noChangeAspect="1"/>
            </p:cNvPicPr>
            <p:nvPr/>
          </p:nvPicPr>
          <p:blipFill>
            <a:blip r:embed="rId3"/>
            <a:stretch>
              <a:fillRect/>
            </a:stretch>
          </p:blipFill>
          <p:spPr>
            <a:xfrm>
              <a:off x="2218" y="14018"/>
              <a:ext cx="1136" cy="1129"/>
            </a:xfrm>
            <a:prstGeom prst="rect">
              <a:avLst/>
            </a:prstGeom>
          </p:spPr>
        </p:pic>
      </p:grpSp>
      <p:sp>
        <p:nvSpPr>
          <p:cNvPr id="129" name="文本框 128"/>
          <p:cNvSpPr txBox="1"/>
          <p:nvPr/>
        </p:nvSpPr>
        <p:spPr>
          <a:xfrm>
            <a:off x="395975" y="270114"/>
            <a:ext cx="3297884" cy="583565"/>
          </a:xfrm>
          <a:prstGeom prst="rect">
            <a:avLst/>
          </a:prstGeom>
          <a:noFill/>
        </p:spPr>
        <p:txBody>
          <a:bodyPr wrap="square" rtlCol="0">
            <a:spAutoFit/>
          </a:bodyPr>
          <a:p>
            <a:r>
              <a:rPr kumimoji="1" lang="en-US" altLang="zh-CN" sz="1600" dirty="0">
                <a:solidFill>
                  <a:schemeClr val="bg1"/>
                </a:solidFill>
                <a:latin typeface="汉仪汉黑W" panose="00020600040101010101" charset="-122"/>
                <a:ea typeface="汉仪汉黑W" panose="00020600040101010101" charset="-122"/>
              </a:rPr>
              <a:t>INDUSTRIAL NETWORK SOLUTION SPECIALIST </a:t>
            </a:r>
            <a:endParaRPr kumimoji="1" lang="en-US" altLang="zh-CN" sz="1600" dirty="0">
              <a:solidFill>
                <a:schemeClr val="bg1"/>
              </a:solidFill>
              <a:latin typeface="汉仪汉黑W" panose="00020600040101010101" charset="-122"/>
              <a:ea typeface="汉仪汉黑W" panose="00020600040101010101" charset="-122"/>
            </a:endParaRPr>
          </a:p>
        </p:txBody>
      </p:sp>
      <p:pic>
        <p:nvPicPr>
          <p:cNvPr id="22" name="图片 21" descr="www.gpsenke.com"/>
          <p:cNvPicPr>
            <a:picLocks noChangeAspect="1"/>
          </p:cNvPicPr>
          <p:nvPr/>
        </p:nvPicPr>
        <p:blipFill>
          <a:blip r:embed="rId4"/>
          <a:stretch>
            <a:fillRect/>
          </a:stretch>
        </p:blipFill>
        <p:spPr>
          <a:xfrm>
            <a:off x="688975" y="8863965"/>
            <a:ext cx="721360" cy="721360"/>
          </a:xfrm>
          <a:prstGeom prst="rect">
            <a:avLst/>
          </a:prstGeom>
        </p:spPr>
      </p:pic>
      <p:sp>
        <p:nvSpPr>
          <p:cNvPr id="70" name="矩形: 圆角 19"/>
          <p:cNvSpPr/>
          <p:nvPr/>
        </p:nvSpPr>
        <p:spPr>
          <a:xfrm>
            <a:off x="2585085" y="4192905"/>
            <a:ext cx="2389505" cy="728345"/>
          </a:xfrm>
          <a:prstGeom prst="roundRect">
            <a:avLst/>
          </a:prstGeom>
          <a:solidFill>
            <a:srgbClr val="2FCDFC"/>
          </a:solidFill>
          <a:ln>
            <a:noFill/>
          </a:ln>
        </p:spPr>
        <p:txBody>
          <a:bodyPr wrap="none" lIns="45720" tIns="22860" rIns="45720" bIns="22860" anchor="ctr"/>
          <a:p>
            <a:pPr algn="ctr"/>
            <a:endParaRPr lang="zh-CN" altLang="en-US" sz="2400" dirty="0">
              <a:latin typeface="PingFang SC Light" panose="020B0300000000000000" pitchFamily="34" charset="-122"/>
              <a:ea typeface="PingFang SC Light" panose="020B0300000000000000" pitchFamily="34" charset="-122"/>
              <a:cs typeface="+mn-ea"/>
            </a:endParaRPr>
          </a:p>
        </p:txBody>
      </p:sp>
      <p:pic>
        <p:nvPicPr>
          <p:cNvPr id="10" name="图片 9" descr="白拼合全白-中英文光普森科-竖版-转曲logo"/>
          <p:cNvPicPr>
            <a:picLocks noChangeAspect="1"/>
          </p:cNvPicPr>
          <p:nvPr/>
        </p:nvPicPr>
        <p:blipFill>
          <a:blip r:embed="rId5"/>
          <a:srcRect r="7917"/>
          <a:stretch>
            <a:fillRect/>
          </a:stretch>
        </p:blipFill>
        <p:spPr>
          <a:xfrm>
            <a:off x="2733040" y="4180205"/>
            <a:ext cx="2003425" cy="750570"/>
          </a:xfrm>
          <a:prstGeom prst="rect">
            <a:avLst/>
          </a:prstGeom>
        </p:spPr>
      </p:pic>
    </p:spTree>
  </p:cSld>
  <p:clrMapOvr>
    <a:masterClrMapping/>
  </p:clrMapOvr>
  <p:transition/>
  <p:timing>
    <p:tnLst>
      <p:par>
        <p:cTn id="1" dur="indefinite" restart="never" nodeType="tmRoot"/>
      </p:par>
    </p:tnLst>
    <p:bldLst>
      <p:bldP spid="84" grpId="0" bldLvl="0" animBg="1"/>
      <p:bldP spid="129"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DIAGRAM_VIRTUALLY_FRAME" val="{&quot;height&quot;:636.1124409448819,&quot;left&quot;:27.999921259842495,&quot;top&quot;:132.18165354330708,&quot;width&quot;:538.4487401574804}"/>
</p:tagLst>
</file>

<file path=ppt/tags/tag65.xml><?xml version="1.0" encoding="utf-8"?>
<p:tagLst xmlns:p="http://schemas.openxmlformats.org/presentationml/2006/main">
  <p:tag name="TABLE_ENDDRAG_ORIGIN_RECT" val="539*695"/>
  <p:tag name="TABLE_ENDDRAG_RECT" val="27*67*539*695"/>
</p:tagLst>
</file>

<file path=ppt/tags/tag66.xml><?xml version="1.0" encoding="utf-8"?>
<p:tagLst xmlns:p="http://schemas.openxmlformats.org/presentationml/2006/main">
  <p:tag name="TABLE_ENDDRAG_ORIGIN_RECT" val="539*695"/>
  <p:tag name="TABLE_ENDDRAG_RECT" val="27*67*539*695"/>
</p:tagLst>
</file>

<file path=ppt/tags/tag67.xml><?xml version="1.0" encoding="utf-8"?>
<p:tagLst xmlns:p="http://schemas.openxmlformats.org/presentationml/2006/main">
  <p:tag name="TABLE_ENDDRAG_ORIGIN_RECT" val="538*701"/>
  <p:tag name="TABLE_ENDDRAG_RECT" val="28*62*538*701"/>
</p:tagLst>
</file>

<file path=ppt/tags/tag68.xml><?xml version="1.0" encoding="utf-8"?>
<p:tagLst xmlns:p="http://schemas.openxmlformats.org/presentationml/2006/main">
  <p:tag name="TABLE_ENDDRAG_ORIGIN_RECT" val="538*286"/>
  <p:tag name="TABLE_ENDDRAG_RECT" val="28*485*538*286"/>
</p:tagLst>
</file>

<file path=ppt/tags/tag69.xml><?xml version="1.0" encoding="utf-8"?>
<p:tagLst xmlns:p="http://schemas.openxmlformats.org/presentationml/2006/main">
  <p:tag name="TABLE_ENDDRAG_ORIGIN_RECT" val="538*355"/>
  <p:tag name="TABLE_ENDDRAG_RECT" val="28*344*538*35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TABLE_ENDDRAG_ORIGIN_RECT" val="513*119"/>
  <p:tag name="TABLE_ENDDRAG_RECT" val="39*588*513*119"/>
</p:tagLst>
</file>

<file path=ppt/tags/tag71.xml><?xml version="1.0" encoding="utf-8"?>
<p:tagLst xmlns:p="http://schemas.openxmlformats.org/presentationml/2006/main">
  <p:tag name="commondata" val="eyJoZGlkIjoiYzc3Zjc2ODMzYWYzMTAyM2M0Y2Y5ZGJiOGY0NGQzNjc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12508</Words>
  <Application>WPS 演示</Application>
  <PresentationFormat>宽屏</PresentationFormat>
  <Paragraphs>1281</Paragraphs>
  <Slides>7</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7</vt:i4>
      </vt:variant>
    </vt:vector>
  </HeadingPairs>
  <TitlesOfParts>
    <vt:vector size="22" baseType="lpstr">
      <vt:lpstr>Arial</vt:lpstr>
      <vt:lpstr>宋体</vt:lpstr>
      <vt:lpstr>Wingdings</vt:lpstr>
      <vt:lpstr>Wingdings</vt:lpstr>
      <vt:lpstr>Montserrat ExtraBold</vt:lpstr>
      <vt:lpstr>汉仪汉黑W</vt:lpstr>
      <vt:lpstr>庞门正道标题体</vt:lpstr>
      <vt:lpstr>Montserrat Medium</vt:lpstr>
      <vt:lpstr>华文细黑</vt:lpstr>
      <vt:lpstr>PingFang SC Light</vt:lpstr>
      <vt:lpstr>微软雅黑</vt:lpstr>
      <vt:lpstr>PingFang SC</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GPSENKE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GPSENKE-JONAS</dc:creator>
  <cp:lastModifiedBy>Jonas❤️</cp:lastModifiedBy>
  <cp:revision>175</cp:revision>
  <dcterms:created xsi:type="dcterms:W3CDTF">2019-06-19T02:08:00Z</dcterms:created>
  <dcterms:modified xsi:type="dcterms:W3CDTF">2026-01-22T07:34:25Z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BDA5C802F23F4B468026AA06717F3DDF_11</vt:lpwstr>
  </property>
</Properties>
</file>